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42"/>
  </p:notesMasterIdLst>
  <p:sldIdLst>
    <p:sldId id="304" r:id="rId2"/>
    <p:sldId id="404" r:id="rId3"/>
    <p:sldId id="453" r:id="rId4"/>
    <p:sldId id="455" r:id="rId5"/>
    <p:sldId id="454" r:id="rId6"/>
    <p:sldId id="477" r:id="rId7"/>
    <p:sldId id="476" r:id="rId8"/>
    <p:sldId id="472" r:id="rId9"/>
    <p:sldId id="480" r:id="rId10"/>
    <p:sldId id="481" r:id="rId11"/>
    <p:sldId id="456" r:id="rId12"/>
    <p:sldId id="461" r:id="rId13"/>
    <p:sldId id="457" r:id="rId14"/>
    <p:sldId id="458" r:id="rId15"/>
    <p:sldId id="463" r:id="rId16"/>
    <p:sldId id="478" r:id="rId17"/>
    <p:sldId id="482" r:id="rId18"/>
    <p:sldId id="464" r:id="rId19"/>
    <p:sldId id="483" r:id="rId20"/>
    <p:sldId id="470" r:id="rId21"/>
    <p:sldId id="493" r:id="rId22"/>
    <p:sldId id="492" r:id="rId23"/>
    <p:sldId id="479" r:id="rId24"/>
    <p:sldId id="491" r:id="rId25"/>
    <p:sldId id="473" r:id="rId26"/>
    <p:sldId id="460" r:id="rId27"/>
    <p:sldId id="462" r:id="rId28"/>
    <p:sldId id="484" r:id="rId29"/>
    <p:sldId id="465" r:id="rId30"/>
    <p:sldId id="495" r:id="rId31"/>
    <p:sldId id="474" r:id="rId32"/>
    <p:sldId id="467" r:id="rId33"/>
    <p:sldId id="486" r:id="rId34"/>
    <p:sldId id="488" r:id="rId35"/>
    <p:sldId id="489" r:id="rId36"/>
    <p:sldId id="468" r:id="rId37"/>
    <p:sldId id="494" r:id="rId38"/>
    <p:sldId id="487" r:id="rId39"/>
    <p:sldId id="466" r:id="rId40"/>
    <p:sldId id="490" r:id="rId4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3" roundtripDataSignature="AMtx7mhzP+cqa+aj8Vg1DITmbPKQ6TSC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umd" initials="r" lastIdx="12" clrIdx="0">
    <p:extLst>
      <p:ext uri="{19B8F6BF-5375-455C-9EA6-DF929625EA0E}">
        <p15:presenceInfo xmlns:p15="http://schemas.microsoft.com/office/powerpoint/2012/main" userId="rumd" providerId="None"/>
      </p:ext>
    </p:extLst>
  </p:cmAuthor>
  <p:cmAuthor id="2" name="Дмитрий" initials="Д" lastIdx="10" clrIdx="1">
    <p:extLst>
      <p:ext uri="{19B8F6BF-5375-455C-9EA6-DF929625EA0E}">
        <p15:presenceInfo xmlns:p15="http://schemas.microsoft.com/office/powerpoint/2012/main" userId="Дмитр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508B"/>
    <a:srgbClr val="916CA8"/>
    <a:srgbClr val="A587B8"/>
    <a:srgbClr val="9D44F6"/>
    <a:srgbClr val="86D7EA"/>
    <a:srgbClr val="C30000"/>
    <a:srgbClr val="FDD483"/>
    <a:srgbClr val="F2F2F2"/>
    <a:srgbClr val="E9EDFD"/>
    <a:srgbClr val="005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781" autoAdjust="0"/>
  </p:normalViewPr>
  <p:slideViewPr>
    <p:cSldViewPr snapToGrid="0">
      <p:cViewPr>
        <p:scale>
          <a:sx n="125" d="100"/>
          <a:sy n="125" d="100"/>
        </p:scale>
        <p:origin x="111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8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83" Type="http://customschemas.google.com/relationships/presentationmetadata" Target="meta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5279817119065"/>
          <c:y val="2.5335434928427398E-2"/>
          <c:w val="0.80757398944792924"/>
          <c:h val="0.870872868033534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Оборот за 2024 год</c:v>
                </c:pt>
                <c:pt idx="1">
                  <c:v>Май 2025 года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59000000</c:v>
                </c:pt>
                <c:pt idx="1">
                  <c:v>60000000.009999998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6567064"/>
        <c:axId val="386562360"/>
      </c:barChart>
      <c:catAx>
        <c:axId val="386567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6562360"/>
        <c:crosses val="autoZero"/>
        <c:auto val="1"/>
        <c:lblAlgn val="ctr"/>
        <c:lblOffset val="100"/>
        <c:noMultiLvlLbl val="0"/>
      </c:catAx>
      <c:valAx>
        <c:axId val="386562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86567064"/>
        <c:crosses val="autoZero"/>
        <c:crossBetween val="between"/>
      </c:valAx>
      <c:spPr>
        <a:noFill/>
        <a:ln cap="rnd">
          <a:solidFill>
            <a:schemeClr val="accent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5020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1700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31344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482068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107054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0932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630380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28593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720345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9090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91310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608942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7484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93653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771258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0847170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82899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38047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241868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5708288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9524135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401962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879971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328083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4708290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8232452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299984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097355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506616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8300074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3810756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129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08786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052717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17171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617246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648129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ru-RU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184241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420877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5438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129215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9667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383092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340889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8220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1858121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537289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 dirty="0"/>
          </a:p>
        </p:txBody>
      </p:sp>
    </p:spTree>
    <p:extLst>
      <p:ext uri="{BB962C8B-B14F-4D97-AF65-F5344CB8AC3E}">
        <p14:creationId xmlns:p14="http://schemas.microsoft.com/office/powerpoint/2010/main" val="29764325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hyperlink" Target="https://www.nalog.gov.ru/rn47/news/activities_fts/1521738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hyperlink" Target="https://www.consultant.ru/document/cons_doc_LAW_42359/7a607e9ee7058b0c3bcb22e564e88190964aee72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nalog.gov.ru/rn03/news/activities_fts/15418336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nalog.gov.ru/rn03/news/activities_fts/15418336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hyperlink" Target="https://www.nalog.gov.ru/rn03/news/activities_fts/15418336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www.consultant.ru/document/cons_doc_LAW_492056/601ccc77a2e1a946466f51ac661e28726728f0e7/#dst7695" TargetMode="External"/><Relationship Id="rId4" Type="http://schemas.openxmlformats.org/officeDocument/2006/relationships/hyperlink" Target="https://www.consultant.ru/document/cons_doc_LAW_492056/d29da7b903e5cc351ee08a2f10414ccee3c12bad/#dst10357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rumd@uvelirsoft.ru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nalog.garant.ru/fns/nk/2a25888d00a675bffc9a0311e7651563/" TargetMode="External"/><Relationship Id="rId4" Type="http://schemas.openxmlformats.org/officeDocument/2006/relationships/hyperlink" Target="http://nalog.garant.ru/fns/nk/8b59bb3349a6ae4b70d0db73241a6751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8432800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AutoNum type="arabicPeriod"/>
            </a:pP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7" name="Google Shape;71;p3"/>
          <p:cNvSpPr txBox="1">
            <a:spLocks/>
          </p:cNvSpPr>
          <p:nvPr/>
        </p:nvSpPr>
        <p:spPr>
          <a:xfrm>
            <a:off x="546211" y="2044938"/>
            <a:ext cx="3935048" cy="1385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00" b="1" spc="-1" dirty="0">
              <a:solidFill>
                <a:srgbClr val="C30000"/>
              </a:solidFill>
              <a:latin typeface="Georgia"/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="" xmlns:a16="http://schemas.microsoft.com/office/drawing/2014/main" id="{CB0499E0-0081-4F04-AB1B-04A1C031B67B}"/>
              </a:ext>
            </a:extLst>
          </p:cNvPr>
          <p:cNvSpPr txBox="1"/>
          <p:nvPr/>
        </p:nvSpPr>
        <p:spPr>
          <a:xfrm>
            <a:off x="5341124" y="3730999"/>
            <a:ext cx="2394266" cy="346249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b="1" u="sng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Дмитрий Румянцев</a:t>
            </a:r>
            <a:endParaRPr lang="ru-RU" b="1" u="sng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2" name="TextBox 1">
            <a:extLst>
              <a:ext uri="{FF2B5EF4-FFF2-40B4-BE49-F238E27FC236}">
                <a16:creationId xmlns="" xmlns:a16="http://schemas.microsoft.com/office/drawing/2014/main" id="{1A5DCA5E-F8F8-44AA-8335-B92F5500DF1D}"/>
              </a:ext>
            </a:extLst>
          </p:cNvPr>
          <p:cNvSpPr txBox="1"/>
          <p:nvPr/>
        </p:nvSpPr>
        <p:spPr>
          <a:xfrm>
            <a:off x="5067678" y="4141354"/>
            <a:ext cx="2954615" cy="253916"/>
          </a:xfrm>
          <a:prstGeom prst="rect">
            <a:avLst/>
          </a:prstGeom>
          <a:noFill/>
        </p:spPr>
        <p:txBody>
          <a:bodyPr rot="0" spcFirstLastPara="0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Руководитель компании "</a:t>
            </a:r>
            <a:r>
              <a:rPr lang="ru-RU" sz="1200" dirty="0" err="1">
                <a:solidFill>
                  <a:srgbClr val="000000"/>
                </a:solidFill>
                <a:latin typeface="Arial"/>
                <a:ea typeface="+mn-lt"/>
                <a:cs typeface="+mn-lt"/>
              </a:rPr>
              <a:t>ЮвелирСофт</a:t>
            </a:r>
            <a:r>
              <a:rPr lang="ru-RU" sz="1200" dirty="0">
                <a:solidFill>
                  <a:srgbClr val="000000"/>
                </a:solidFill>
                <a:latin typeface="Arial"/>
                <a:ea typeface="+mn-lt"/>
                <a:cs typeface="+mn-lt"/>
              </a:rPr>
              <a:t>"</a:t>
            </a:r>
            <a:endParaRPr lang="ru-RU" sz="12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3" name="Google Shape;71;p3"/>
          <p:cNvSpPr txBox="1">
            <a:spLocks/>
          </p:cNvSpPr>
          <p:nvPr/>
        </p:nvSpPr>
        <p:spPr>
          <a:xfrm>
            <a:off x="546210" y="719549"/>
            <a:ext cx="3935048" cy="616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spc="-1" dirty="0">
                <a:solidFill>
                  <a:srgbClr val="C30000"/>
                </a:solidFill>
                <a:latin typeface="Georgia"/>
              </a:rPr>
              <a:t>Подготовка </a:t>
            </a:r>
            <a:endParaRPr lang="ru-RU" sz="3200" b="1" spc="-1" dirty="0" smtClean="0">
              <a:solidFill>
                <a:srgbClr val="C30000"/>
              </a:solidFill>
              <a:latin typeface="Georgia"/>
            </a:endParaRPr>
          </a:p>
          <a:p>
            <a:pPr algn="ctr"/>
            <a:r>
              <a:rPr lang="ru-RU" sz="3200" b="1" spc="-1" dirty="0" smtClean="0">
                <a:solidFill>
                  <a:srgbClr val="C30000"/>
                </a:solidFill>
                <a:latin typeface="Georgia"/>
              </a:rPr>
              <a:t>к </a:t>
            </a:r>
            <a:r>
              <a:rPr lang="ru-RU" sz="3200" b="1" spc="-1" dirty="0" err="1" smtClean="0">
                <a:solidFill>
                  <a:srgbClr val="C30000"/>
                </a:solidFill>
                <a:latin typeface="Georgia"/>
              </a:rPr>
              <a:t>Патент+ОСНО</a:t>
            </a:r>
            <a:r>
              <a:rPr lang="ru-RU" sz="3200" b="1" spc="-1" dirty="0" smtClean="0">
                <a:solidFill>
                  <a:srgbClr val="C30000"/>
                </a:solidFill>
                <a:latin typeface="Georgia"/>
              </a:rPr>
              <a:t>. </a:t>
            </a:r>
            <a:r>
              <a:rPr lang="ru-RU" sz="3200" b="1" spc="-1" dirty="0">
                <a:solidFill>
                  <a:srgbClr val="C30000"/>
                </a:solidFill>
                <a:latin typeface="Georgia"/>
              </a:rPr>
              <a:t>НДС при УСН</a:t>
            </a:r>
          </a:p>
          <a:p>
            <a:pPr algn="ctr"/>
            <a:endParaRPr lang="ru-RU" sz="2000" spc="-1" dirty="0" smtClean="0">
              <a:solidFill>
                <a:srgbClr val="C30000"/>
              </a:solidFill>
              <a:latin typeface="Georgia"/>
            </a:endParaRPr>
          </a:p>
          <a:p>
            <a:pPr algn="ctr"/>
            <a:endParaRPr lang="ru-RU" sz="2000" spc="-1" dirty="0">
              <a:solidFill>
                <a:srgbClr val="C30000"/>
              </a:solidFill>
              <a:latin typeface="Georgia"/>
            </a:endParaRPr>
          </a:p>
          <a:p>
            <a:pPr algn="ctr"/>
            <a:endParaRPr lang="ru-RU" sz="2000" spc="-1" dirty="0" smtClean="0">
              <a:solidFill>
                <a:srgbClr val="C30000"/>
              </a:solidFill>
              <a:latin typeface="Georgia"/>
            </a:endParaRPr>
          </a:p>
          <a:p>
            <a:pPr algn="ctr"/>
            <a:r>
              <a:rPr lang="ru-RU" sz="2000" spc="-1" dirty="0" smtClean="0">
                <a:solidFill>
                  <a:srgbClr val="C30000"/>
                </a:solidFill>
                <a:latin typeface="Georgia"/>
              </a:rPr>
              <a:t>Начало: 13.12.2024 в 10.00 </a:t>
            </a:r>
          </a:p>
          <a:p>
            <a:pPr algn="ctr"/>
            <a:r>
              <a:rPr lang="ru-RU" sz="2000" spc="-1" dirty="0" smtClean="0">
                <a:solidFill>
                  <a:srgbClr val="C30000"/>
                </a:solidFill>
                <a:latin typeface="Georgia"/>
              </a:rPr>
              <a:t>по МСК</a:t>
            </a:r>
            <a:endParaRPr lang="ru-RU" sz="2000" spc="-1" dirty="0">
              <a:solidFill>
                <a:srgbClr val="C30000"/>
              </a:solidFill>
              <a:latin typeface="Georgi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571" y="465656"/>
            <a:ext cx="3208072" cy="3158564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5%,7%? Или лучше 20%</a:t>
            </a:r>
            <a:endParaRPr lang="ru-RU" sz="322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62827" y="991134"/>
            <a:ext cx="6717824" cy="1745288"/>
            <a:chOff x="534177" y="990193"/>
            <a:chExt cx="6717824" cy="1745288"/>
          </a:xfrm>
        </p:grpSpPr>
        <p:sp>
          <p:nvSpPr>
            <p:cNvPr id="2" name="TextBox 1"/>
            <p:cNvSpPr txBox="1"/>
            <p:nvPr/>
          </p:nvSpPr>
          <p:spPr>
            <a:xfrm>
              <a:off x="3892039" y="990193"/>
              <a:ext cx="115768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sz="1800" b="1" dirty="0" smtClean="0"/>
                <a:t>НДС 5%:</a:t>
              </a:r>
              <a:endParaRPr lang="ru-RU" sz="1800" b="1" dirty="0"/>
            </a:p>
          </p:txBody>
        </p:sp>
        <p:pic>
          <p:nvPicPr>
            <p:cNvPr id="4098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02" y="1376442"/>
              <a:ext cx="1101725" cy="82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4177" y="2188902"/>
              <a:ext cx="1532792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Закуп: 1200р</a:t>
              </a:r>
            </a:p>
            <a:p>
              <a:r>
                <a:rPr lang="ru-RU" dirty="0" smtClean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.: 200р</a:t>
              </a:r>
              <a:endParaRPr lang="ru-RU" dirty="0"/>
            </a:p>
          </p:txBody>
        </p:sp>
        <p:sp>
          <p:nvSpPr>
            <p:cNvPr id="4" name="Стрелка вправо 3"/>
            <p:cNvSpPr/>
            <p:nvPr/>
          </p:nvSpPr>
          <p:spPr>
            <a:xfrm>
              <a:off x="2079971" y="1602569"/>
              <a:ext cx="504825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324" y="1337946"/>
              <a:ext cx="1101725" cy="826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613079" y="2212261"/>
              <a:ext cx="168187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Продажа: 1800р</a:t>
              </a:r>
            </a:p>
            <a:p>
              <a:r>
                <a:rPr lang="ru-RU" dirty="0"/>
                <a:t>НДС в </a:t>
              </a:r>
              <a:r>
                <a:rPr lang="ru-RU" dirty="0" err="1"/>
                <a:t>т.ч</a:t>
              </a:r>
              <a:r>
                <a:rPr lang="ru-RU" dirty="0"/>
                <a:t>. </a:t>
              </a:r>
              <a:r>
                <a:rPr lang="ru-RU" dirty="0" smtClean="0"/>
                <a:t>85.71 р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4564251" y="1496122"/>
              <a:ext cx="504825" cy="45720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9604" y="1597204"/>
              <a:ext cx="1962397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/>
                <a:t>НДС к уплате </a:t>
              </a:r>
              <a:r>
                <a:rPr lang="ru-RU" dirty="0" smtClean="0"/>
                <a:t>85.71 </a:t>
              </a:r>
              <a:r>
                <a:rPr lang="ru-RU" dirty="0"/>
                <a:t>р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1709" y="1253721"/>
              <a:ext cx="1301959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Наценка 50%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166214" y="2771503"/>
            <a:ext cx="6618438" cy="1787929"/>
            <a:chOff x="534177" y="2754578"/>
            <a:chExt cx="6618438" cy="1787929"/>
          </a:xfrm>
        </p:grpSpPr>
        <p:sp>
          <p:nvSpPr>
            <p:cNvPr id="9" name="TextBox 8"/>
            <p:cNvSpPr txBox="1"/>
            <p:nvPr/>
          </p:nvSpPr>
          <p:spPr>
            <a:xfrm>
              <a:off x="3892039" y="2754578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 smtClean="0"/>
                <a:t>НДС 20%:</a:t>
              </a:r>
              <a:endParaRPr lang="ru-RU" sz="1800" b="1" dirty="0"/>
            </a:p>
          </p:txBody>
        </p:sp>
        <p:pic>
          <p:nvPicPr>
            <p:cNvPr id="22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02" y="3195717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трелка вправо 23"/>
            <p:cNvSpPr/>
            <p:nvPr/>
          </p:nvSpPr>
          <p:spPr>
            <a:xfrm>
              <a:off x="2079970" y="3305138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193" y="3147696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747056" y="4019287"/>
              <a:ext cx="173637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Продажа = 1800р</a:t>
              </a:r>
            </a:p>
            <a:p>
              <a:r>
                <a:rPr lang="ru-RU" dirty="0" smtClean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 = 300 р.</a:t>
              </a:r>
              <a:endParaRPr lang="ru-RU" dirty="0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601352" y="3315566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9604" y="3380548"/>
              <a:ext cx="1863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НДС к уплате 100 р.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4177" y="3882839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 smtClean="0"/>
                <a:t>Закуп = </a:t>
              </a:r>
              <a:r>
                <a:rPr lang="ru-RU" dirty="0"/>
                <a:t>1200р</a:t>
              </a:r>
            </a:p>
            <a:p>
              <a:r>
                <a:rPr lang="ru-RU" dirty="0"/>
                <a:t>НДС </a:t>
              </a:r>
              <a:r>
                <a:rPr lang="ru-RU" dirty="0" smtClean="0"/>
                <a:t>в </a:t>
              </a:r>
              <a:r>
                <a:rPr lang="ru-RU" dirty="0" err="1" smtClean="0"/>
                <a:t>т.ч</a:t>
              </a:r>
              <a:r>
                <a:rPr lang="ru-RU" dirty="0" smtClean="0"/>
                <a:t>. = </a:t>
              </a:r>
              <a:r>
                <a:rPr lang="ru-RU" dirty="0"/>
                <a:t>200р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287" y="3041828"/>
              <a:ext cx="13019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Наценка 50%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2821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НДС для УСН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281" y="664562"/>
            <a:ext cx="87999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/>
              <a:t>Освобождение от НДС действует в двух случаях</a:t>
            </a:r>
            <a:r>
              <a:rPr lang="ru-RU" sz="1500" b="1" dirty="0" smtClean="0"/>
              <a:t>:</a:t>
            </a:r>
          </a:p>
          <a:p>
            <a:endParaRPr lang="ru-RU" sz="1500" b="1" dirty="0"/>
          </a:p>
          <a:p>
            <a:r>
              <a:rPr lang="ru-RU" sz="1500" dirty="0"/>
              <a:t>✓ </a:t>
            </a:r>
            <a:r>
              <a:rPr lang="ru-RU" sz="1500" dirty="0" smtClean="0"/>
              <a:t>если </a:t>
            </a:r>
            <a:r>
              <a:rPr lang="ru-RU" sz="1500" dirty="0"/>
              <a:t>сумма доходов за предыдущий год не превысила в совокупности 60 млн руб</a:t>
            </a:r>
            <a:r>
              <a:rPr lang="ru-RU" sz="1500" dirty="0" smtClean="0"/>
              <a:t>.;</a:t>
            </a:r>
          </a:p>
          <a:p>
            <a:endParaRPr lang="ru-RU" sz="1500" dirty="0"/>
          </a:p>
          <a:p>
            <a:r>
              <a:rPr lang="ru-RU" sz="1500" dirty="0"/>
              <a:t>✓ </a:t>
            </a:r>
            <a:r>
              <a:rPr lang="ru-RU" sz="1500" dirty="0" smtClean="0"/>
              <a:t>это </a:t>
            </a:r>
            <a:r>
              <a:rPr lang="ru-RU" sz="1500" dirty="0"/>
              <a:t>вновь созданная организация или вновь зарегистрированный ИП.</a:t>
            </a:r>
          </a:p>
          <a:p>
            <a:endParaRPr lang="ru-RU" sz="1500" b="1" dirty="0" smtClean="0"/>
          </a:p>
          <a:p>
            <a:r>
              <a:rPr lang="ru-RU" sz="1500" dirty="0"/>
              <a:t>Освобождение от НДС действует, пока доходы с начала года не превысят 60 млн руб. С 1 числа месяца, следующего за месяцем, в котором произошло превышение, освобождение не применяется</a:t>
            </a:r>
            <a:r>
              <a:rPr lang="ru-RU" sz="1500" dirty="0" smtClean="0"/>
              <a:t>.</a:t>
            </a:r>
          </a:p>
          <a:p>
            <a:endParaRPr lang="ru-RU" sz="1500" u="sng" dirty="0" smtClean="0"/>
          </a:p>
          <a:p>
            <a:r>
              <a:rPr lang="ru-RU" sz="1500" u="sng" dirty="0" smtClean="0"/>
              <a:t>Предпринимать </a:t>
            </a:r>
            <a:r>
              <a:rPr lang="ru-RU" sz="1500" u="sng" dirty="0"/>
              <a:t>какие-либо действия для получения освобождения от НДС при УСН не нужно: если необходимые условия соблюдаются - оно действует.</a:t>
            </a:r>
            <a:endParaRPr lang="ru-RU" sz="1500" b="1" u="sng" dirty="0"/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>
                <a:hlinkClick r:id="rId4"/>
              </a:rPr>
              <a:t> </a:t>
            </a:r>
            <a:endParaRPr lang="ru-RU" sz="1600" b="1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247775" y="364158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Источник: </a:t>
            </a:r>
            <a:r>
              <a:rPr lang="ru-RU" b="1" u="sng" dirty="0" smtClean="0"/>
              <a:t>https</a:t>
            </a:r>
            <a:r>
              <a:rPr lang="ru-RU" b="1" u="sng" dirty="0"/>
              <a:t>://www.nalog.gov.ru/rn47/news/activities_fts/15217383/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47" y="3481723"/>
            <a:ext cx="1080628" cy="108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75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НДС для УСН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4281" y="664562"/>
            <a:ext cx="879993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Обратите внимание</a:t>
            </a:r>
            <a:r>
              <a:rPr lang="ru-RU" sz="1600" b="1" dirty="0" smtClean="0"/>
              <a:t>!</a:t>
            </a:r>
          </a:p>
          <a:p>
            <a:endParaRPr lang="ru-RU" sz="1600" b="1" dirty="0"/>
          </a:p>
          <a:p>
            <a:r>
              <a:rPr lang="ru-RU" sz="1600" b="1" dirty="0"/>
              <a:t>Освобождение от НДС не касается случаев, когда</a:t>
            </a:r>
            <a:r>
              <a:rPr lang="ru-RU" sz="1600" b="1" dirty="0" smtClean="0"/>
              <a:t>:</a:t>
            </a:r>
          </a:p>
          <a:p>
            <a:endParaRPr lang="ru-RU" sz="1600" dirty="0"/>
          </a:p>
          <a:p>
            <a:r>
              <a:rPr lang="ru-RU" sz="1600" dirty="0"/>
              <a:t>✓ налогоплательщик УСН должен выступить налоговым агентом по </a:t>
            </a:r>
            <a:r>
              <a:rPr lang="ru-RU" sz="1600" dirty="0" smtClean="0"/>
              <a:t>НДС </a:t>
            </a:r>
            <a:r>
              <a:rPr lang="ru-RU" sz="1600" i="1" dirty="0" smtClean="0"/>
              <a:t>(товар берется на комиссию у комитента)</a:t>
            </a:r>
            <a:r>
              <a:rPr lang="ru-RU" sz="1600" dirty="0" smtClean="0"/>
              <a:t>; </a:t>
            </a:r>
          </a:p>
          <a:p>
            <a:endParaRPr lang="ru-RU" sz="1600" b="1" dirty="0" smtClean="0"/>
          </a:p>
          <a:p>
            <a:r>
              <a:rPr lang="ru-RU" sz="1600" dirty="0"/>
              <a:t>✓ </a:t>
            </a:r>
            <a:r>
              <a:rPr lang="ru-RU" sz="1600" dirty="0" smtClean="0"/>
              <a:t> налогоплательщик </a:t>
            </a:r>
            <a:r>
              <a:rPr lang="ru-RU" sz="1600" dirty="0"/>
              <a:t>УСН должен уплатить НДС при ввозе товаров на территорию Российской Федерации как из стран ЕАЭС, так и из третьих </a:t>
            </a:r>
            <a:r>
              <a:rPr lang="ru-RU" sz="1600" dirty="0" smtClean="0"/>
              <a:t>стран </a:t>
            </a:r>
            <a:r>
              <a:rPr lang="ru-RU" sz="1600" i="1" dirty="0" smtClean="0"/>
              <a:t>(импорт).</a:t>
            </a:r>
            <a:endParaRPr lang="ru-RU" sz="1600" b="1" i="1" dirty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 smtClean="0"/>
          </a:p>
          <a:p>
            <a:endParaRPr lang="ru-RU" sz="1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4" y="3490349"/>
            <a:ext cx="1040122" cy="104012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09676" y="3526221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Источник: </a:t>
            </a:r>
            <a:r>
              <a:rPr lang="en-US" b="1" u="sng" dirty="0" smtClean="0"/>
              <a:t>https</a:t>
            </a:r>
            <a:r>
              <a:rPr lang="en-US" b="1" u="sng" dirty="0"/>
              <a:t>://www.nalog.gov.ru/html/sites/www.rn03.nalog.ru/2024/dep/20241016_metod_USN_NDS.pdf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12144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Какие изменения в ККТ?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281" y="664562"/>
            <a:ext cx="886298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К обязательным реквизитам кассового чека </a:t>
            </a:r>
            <a:r>
              <a:rPr lang="ru-RU" sz="1600" b="1" dirty="0" smtClean="0"/>
              <a:t>относится </a:t>
            </a:r>
            <a:r>
              <a:rPr lang="ru-RU" sz="1600" b="1" dirty="0"/>
              <a:t>налоговая ставка по налогу на добавленную стоимость (</a:t>
            </a:r>
            <a:r>
              <a:rPr lang="ru-RU" sz="1600" b="1" dirty="0">
                <a:hlinkClick r:id="rId4" tooltip="перейти к"/>
              </a:rPr>
              <a:t>ст. 4.7 Федерального закона от 22.05.2003 № 54-ФЗ</a:t>
            </a:r>
            <a:r>
              <a:rPr lang="ru-RU" sz="1600" b="1" dirty="0" smtClean="0"/>
              <a:t>).</a:t>
            </a:r>
          </a:p>
          <a:p>
            <a:endParaRPr lang="ru-RU" sz="1600" b="1" dirty="0" smtClean="0"/>
          </a:p>
          <a:p>
            <a:r>
              <a:rPr lang="ru-RU" sz="1600" dirty="0"/>
              <a:t>Поэтому, </a:t>
            </a:r>
            <a:r>
              <a:rPr lang="ru-RU" sz="1600" dirty="0" smtClean="0"/>
              <a:t>ФНС подготовила </a:t>
            </a:r>
            <a:r>
              <a:rPr lang="ru-RU" sz="1600" dirty="0"/>
              <a:t>проект приказа, которым вносятся изменения в форматы фискальных документов, предусматривающие, в том числе, указание в реквизитах, содержащихся в кассовом </a:t>
            </a:r>
            <a:r>
              <a:rPr lang="ru-RU" sz="1600" dirty="0" smtClean="0"/>
              <a:t>чеке, </a:t>
            </a:r>
            <a:r>
              <a:rPr lang="ru-RU" sz="1600" dirty="0"/>
              <a:t>новых ставок НДС 5% и </a:t>
            </a:r>
            <a:r>
              <a:rPr lang="ru-RU" sz="1600" dirty="0" smtClean="0"/>
              <a:t>7%.</a:t>
            </a:r>
          </a:p>
          <a:p>
            <a:endParaRPr lang="ru-RU" sz="1600" b="1" dirty="0"/>
          </a:p>
          <a:p>
            <a:pPr algn="ctr"/>
            <a:r>
              <a:rPr lang="ru-RU" sz="1600" b="1" dirty="0" smtClean="0"/>
              <a:t>ПРИКАЗ ЕЩЕ НЕ ПОДПИСАН </a:t>
            </a:r>
            <a:r>
              <a:rPr lang="ru-RU" sz="1600" b="1" dirty="0" smtClean="0">
                <a:sym typeface="Wingdings" panose="05000000000000000000" pitchFamily="2" charset="2"/>
              </a:rPr>
              <a:t> </a:t>
            </a:r>
            <a:endParaRPr lang="ru-RU" sz="1600" b="1" dirty="0"/>
          </a:p>
          <a:p>
            <a:endParaRPr lang="ru-RU" sz="1600" b="1" dirty="0" smtClean="0"/>
          </a:p>
          <a:p>
            <a:r>
              <a:rPr lang="ru-RU" sz="1600" dirty="0"/>
              <a:t>В связи с этим до конца 2024 года разработчики контрольно-кассовой техники доработают программное обеспечение ККТ, что обеспечит возможность формировать кассовые чеки с новыми ставками НДС 5% и 7 </a:t>
            </a:r>
            <a:r>
              <a:rPr lang="ru-RU" sz="1600" dirty="0" smtClean="0"/>
              <a:t>%.</a:t>
            </a:r>
            <a:endParaRPr lang="ru-RU" sz="1600" b="1" dirty="0" smtClean="0"/>
          </a:p>
          <a:p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170123" y="37759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Источник:</a:t>
            </a:r>
          </a:p>
          <a:p>
            <a:r>
              <a:rPr lang="ru-RU" b="1" u="sng" dirty="0" smtClean="0"/>
              <a:t>https</a:t>
            </a:r>
            <a:r>
              <a:rPr lang="ru-RU" b="1" u="sng" dirty="0"/>
              <a:t>://www.nalog.gov.ru/rn03/news/activities_fts/15418336/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5" y="3633490"/>
            <a:ext cx="924354" cy="92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Какие изменения в ККТ?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271" y="1131490"/>
            <a:ext cx="8862987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/>
              <a:t>Таким образом</a:t>
            </a:r>
            <a:r>
              <a:rPr lang="ru-RU" sz="1600" dirty="0"/>
              <a:t>, после вступления в силу вышеуказанного приказа и предоставления изготовителем ККТ доработки программного обеспечения ККТ, организациям и индивидуальным предпринимателям, применяющим УСН, которые выбрали уплату НДС по пониженной ставке 5% или 7%, </a:t>
            </a:r>
            <a:r>
              <a:rPr lang="ru-RU" sz="1600" b="1" u="sng" dirty="0"/>
              <a:t>необходимо будет незамедлительно обновить программное обеспечение своей контрольно-кассовой техники</a:t>
            </a:r>
            <a:r>
              <a:rPr lang="ru-RU" sz="1600" b="1" u="sng" dirty="0" smtClean="0"/>
              <a:t>.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pPr algn="just">
              <a:lnSpc>
                <a:spcPct val="150000"/>
              </a:lnSpc>
            </a:pPr>
            <a:endParaRPr lang="ru-RU" sz="1600" dirty="0" smtClean="0"/>
          </a:p>
          <a:p>
            <a:endParaRPr lang="ru-RU" sz="1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5" y="3633490"/>
            <a:ext cx="924354" cy="9243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70123" y="3775986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Источник:</a:t>
            </a:r>
          </a:p>
          <a:p>
            <a:r>
              <a:rPr lang="ru-RU" b="1" u="sng" dirty="0" smtClean="0"/>
              <a:t>https</a:t>
            </a:r>
            <a:r>
              <a:rPr lang="ru-RU" b="1" u="sng" dirty="0"/>
              <a:t>://www.nalog.gov.ru/rn03/news/activities_fts/15418336/</a:t>
            </a:r>
          </a:p>
        </p:txBody>
      </p:sp>
    </p:spTree>
    <p:extLst>
      <p:ext uri="{BB962C8B-B14F-4D97-AF65-F5344CB8AC3E}">
        <p14:creationId xmlns:p14="http://schemas.microsoft.com/office/powerpoint/2010/main" val="134170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Фискальный накопитель менять не нужно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216" y="1109663"/>
            <a:ext cx="21875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02966" y="3149871"/>
            <a:ext cx="734281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99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ru-RU" sz="1600" spc="-5" dirty="0">
                <a:solidFill>
                  <a:schemeClr val="tx1"/>
                </a:solidFill>
              </a:rPr>
              <a:t>В текущих ФН не будет счетчика по новым налоговым ставкам! </a:t>
            </a:r>
            <a:endParaRPr lang="ru-RU" sz="1600" spc="-5" dirty="0" smtClean="0">
              <a:solidFill>
                <a:schemeClr val="tx1"/>
              </a:solidFill>
            </a:endParaRP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i="1" spc="-5" dirty="0" smtClean="0">
                <a:solidFill>
                  <a:schemeClr val="tx1"/>
                </a:solidFill>
              </a:rPr>
              <a:t>(</a:t>
            </a:r>
            <a:r>
              <a:rPr lang="ru-RU" sz="1600" i="1" spc="-5" dirty="0">
                <a:solidFill>
                  <a:schemeClr val="tx1"/>
                </a:solidFill>
              </a:rPr>
              <a:t>В отчетах о закрытии смен не увидим сумм НДС по ставкам 5% и 7%)</a:t>
            </a:r>
          </a:p>
          <a:p>
            <a:pPr marL="342900" indent="-342900">
              <a:spcBef>
                <a:spcPts val="99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z="1600" spc="-5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ts val="99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en-US" sz="3220" b="1" dirty="0" smtClean="0">
                <a:solidFill>
                  <a:srgbClr val="C00000"/>
                </a:solidFill>
              </a:rPr>
              <a:t>Z-</a:t>
            </a:r>
            <a:r>
              <a:rPr lang="ru-RU" sz="3220" b="1" dirty="0" smtClean="0">
                <a:solidFill>
                  <a:srgbClr val="C00000"/>
                </a:solidFill>
              </a:rPr>
              <a:t>отчет на старых ФН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757" y="615854"/>
            <a:ext cx="3062494" cy="3913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87524" y="2979973"/>
            <a:ext cx="2527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 smtClean="0"/>
              <a:t>Нет счетчиков по новым налоговым ставкам. Появятся только после замены на новый ФН</a:t>
            </a:r>
            <a:endParaRPr lang="ru-RU" sz="1800" dirty="0"/>
          </a:p>
        </p:txBody>
      </p:sp>
      <p:cxnSp>
        <p:nvCxnSpPr>
          <p:cNvPr id="7" name="Прямая со стрелкой 6"/>
          <p:cNvCxnSpPr>
            <a:stCxn id="5" idx="1"/>
          </p:cNvCxnSpPr>
          <p:nvPr/>
        </p:nvCxnSpPr>
        <p:spPr>
          <a:xfrm flipH="1">
            <a:off x="5867400" y="3718637"/>
            <a:ext cx="420124" cy="253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ФН куплен на 36 месяцев – что делать?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64584" y="1775645"/>
            <a:ext cx="6286500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/>
              <a:t>Можно не менять </a:t>
            </a:r>
            <a:r>
              <a:rPr lang="ru-RU" sz="3000" dirty="0"/>
              <a:t>ФН пока не закончится </a:t>
            </a:r>
            <a:r>
              <a:rPr lang="ru-RU" sz="3000" dirty="0" smtClean="0"/>
              <a:t>срок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06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287" y="1509415"/>
            <a:ext cx="1971675" cy="1504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6962" y="1509415"/>
            <a:ext cx="64940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Компания 1С провела </a:t>
            </a:r>
            <a:r>
              <a:rPr lang="ru-RU" sz="1800" dirty="0" err="1" smtClean="0"/>
              <a:t>вебинар</a:t>
            </a:r>
            <a:r>
              <a:rPr lang="ru-RU" sz="1800" dirty="0" smtClean="0"/>
              <a:t> для партнеров. </a:t>
            </a:r>
          </a:p>
          <a:p>
            <a:endParaRPr lang="ru-RU" sz="1800" dirty="0" smtClean="0"/>
          </a:p>
          <a:p>
            <a:r>
              <a:rPr lang="ru-RU" sz="1800" dirty="0" smtClean="0"/>
              <a:t>На котором просили напомнить нашим клиентам </a:t>
            </a:r>
          </a:p>
          <a:p>
            <a:r>
              <a:rPr lang="ru-RU" sz="1800" dirty="0" smtClean="0"/>
              <a:t>О необходимости обновления Драйверов и Прошивок ККТ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692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00" y="-1"/>
            <a:ext cx="9153002" cy="514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1352">
            <a:off x="5107288" y="685822"/>
            <a:ext cx="3718785" cy="1991986"/>
          </a:xfrm>
          <a:prstGeom prst="rect">
            <a:avLst/>
          </a:prstGeom>
        </p:spPr>
      </p:pic>
      <p:sp>
        <p:nvSpPr>
          <p:cNvPr id="122" name="Google Shape;122;p9"/>
          <p:cNvSpPr txBox="1">
            <a:spLocks noGrp="1"/>
          </p:cNvSpPr>
          <p:nvPr>
            <p:ph type="body" idx="4294967295"/>
          </p:nvPr>
        </p:nvSpPr>
        <p:spPr>
          <a:xfrm>
            <a:off x="0" y="762000"/>
            <a:ext cx="6005209" cy="343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AutoNum type="arabicPeriod"/>
            </a:pP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54244" y="46221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О чем поговорим: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319" y="809399"/>
            <a:ext cx="54722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НДС для УСН</a:t>
            </a:r>
          </a:p>
          <a:p>
            <a:pPr marL="357188"/>
            <a:r>
              <a:rPr lang="ru-RU" sz="1600" dirty="0"/>
              <a:t>- как работать с НДС 5%, 7% или 20 %</a:t>
            </a:r>
          </a:p>
          <a:p>
            <a:pPr marL="357188"/>
            <a:r>
              <a:rPr lang="ru-RU" sz="1600" dirty="0"/>
              <a:t>- комитенты на УСН с НДС? Что делать?</a:t>
            </a:r>
          </a:p>
          <a:p>
            <a:pPr marL="357188"/>
            <a:r>
              <a:rPr lang="ru-RU" sz="1600" dirty="0"/>
              <a:t>- книга-покупок, книга-продаж, декларация НДС – как формировать их в программе?</a:t>
            </a:r>
          </a:p>
          <a:p>
            <a:pPr marL="357188">
              <a:buFontTx/>
              <a:buChar char="-"/>
            </a:pPr>
            <a:r>
              <a:rPr lang="ru-RU" sz="1600" dirty="0" smtClean="0"/>
              <a:t>как </a:t>
            </a:r>
            <a:r>
              <a:rPr lang="ru-RU" sz="1600" dirty="0"/>
              <a:t>подготовить ККТ? Как настроить программу чтобы правильно пробивать чеки? </a:t>
            </a:r>
            <a:endParaRPr lang="ru-RU" sz="1600" dirty="0" smtClean="0"/>
          </a:p>
          <a:p>
            <a:pPr marL="285750" indent="-285750">
              <a:buFontTx/>
              <a:buChar char="-"/>
            </a:pPr>
            <a:endParaRPr lang="ru-RU" sz="1600" dirty="0"/>
          </a:p>
          <a:p>
            <a:r>
              <a:rPr lang="ru-RU" sz="1600" b="1" dirty="0"/>
              <a:t>Патент + ОСНО</a:t>
            </a:r>
          </a:p>
          <a:p>
            <a:pPr marL="357188"/>
            <a:r>
              <a:rPr lang="ru-RU" sz="1600" dirty="0"/>
              <a:t>- патент с 1 января 2025  + </a:t>
            </a:r>
            <a:r>
              <a:rPr lang="ru-RU" sz="1600" dirty="0" smtClean="0"/>
              <a:t>ОСНО;</a:t>
            </a:r>
            <a:endParaRPr lang="ru-RU" sz="1600" dirty="0"/>
          </a:p>
          <a:p>
            <a:pPr marL="357188"/>
            <a:r>
              <a:rPr lang="ru-RU" sz="1600" dirty="0"/>
              <a:t>- раздельный учет доходов и расходов в разрезе систем налогообложения.</a:t>
            </a:r>
            <a:endParaRPr lang="ru-RU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2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3" y="-19049"/>
            <a:ext cx="907321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4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Если у Вас ККТ «АТОЛ»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271" y="1131490"/>
            <a:ext cx="88629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В течение декабря </a:t>
            </a:r>
            <a:r>
              <a:rPr lang="ru-RU" sz="1600" dirty="0" err="1" smtClean="0"/>
              <a:t>Атол</a:t>
            </a:r>
            <a:r>
              <a:rPr lang="ru-RU" sz="1600" dirty="0" smtClean="0"/>
              <a:t> выпустит новый драйвер и прошивку с поддержкой             НДС 5 и 7%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Мы тестируем новый драйвер и прошивку для ККТ</a:t>
            </a:r>
          </a:p>
        </p:txBody>
      </p:sp>
    </p:spTree>
    <p:extLst>
      <p:ext uri="{BB962C8B-B14F-4D97-AF65-F5344CB8AC3E}">
        <p14:creationId xmlns:p14="http://schemas.microsoft.com/office/powerpoint/2010/main" val="264221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Если у Вас ККТ «ШТРИХ-М»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52" y="756227"/>
            <a:ext cx="3320143" cy="37176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7565" y="820863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Больше новостей в нашем телеграмм канале: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17481" r="2184"/>
          <a:stretch/>
        </p:blipFill>
        <p:spPr>
          <a:xfrm>
            <a:off x="5163693" y="1221160"/>
            <a:ext cx="2788920" cy="294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Если у Вас ККТ «ШТРИХ-М»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1271" y="1131490"/>
            <a:ext cx="88629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Ждем обновления драйверов от </a:t>
            </a:r>
            <a:r>
              <a:rPr lang="en-US" sz="1600" dirty="0" err="1"/>
              <a:t>POScenter</a:t>
            </a:r>
            <a:r>
              <a:rPr lang="ru-RU" sz="1600" dirty="0"/>
              <a:t> </a:t>
            </a:r>
            <a:r>
              <a:rPr lang="ru-RU" sz="1600" dirty="0" smtClean="0"/>
              <a:t>(если есть подписка «Штрих-М» прошивка будет предоставлена кассовым центром где вы стоите на обслуживании)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ru-RU" sz="1600" dirty="0" smtClean="0"/>
              <a:t>Пока спокойно можно работать. Смысла бежать менять ККТ на фискальный регистратор другого </a:t>
            </a:r>
            <a:r>
              <a:rPr lang="ru-RU" sz="1600" dirty="0" err="1" smtClean="0"/>
              <a:t>вендора</a:t>
            </a:r>
            <a:r>
              <a:rPr lang="ru-RU" sz="1600" dirty="0" smtClean="0"/>
              <a:t> нет.</a:t>
            </a:r>
          </a:p>
          <a:p>
            <a:pPr algn="just">
              <a:lnSpc>
                <a:spcPct val="150000"/>
              </a:lnSpc>
            </a:pPr>
            <a:r>
              <a:rPr lang="ru-RU" sz="1600" dirty="0" smtClean="0"/>
              <a:t>3. Комплектующие какое-то время будут (</a:t>
            </a:r>
            <a:r>
              <a:rPr lang="ru-RU" sz="1600" dirty="0" err="1" smtClean="0"/>
              <a:t>кассовики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закупились</a:t>
            </a:r>
            <a:r>
              <a:rPr lang="ru-RU" sz="1600" dirty="0" smtClean="0"/>
              <a:t>)</a:t>
            </a:r>
          </a:p>
          <a:p>
            <a:pPr algn="just">
              <a:lnSpc>
                <a:spcPct val="150000"/>
              </a:lnSpc>
            </a:pPr>
            <a:endParaRPr lang="ru-RU" sz="1600" dirty="0"/>
          </a:p>
          <a:p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14073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Если менять ККТ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6" y="748830"/>
            <a:ext cx="5104227" cy="18694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219" y="2785722"/>
            <a:ext cx="5033157" cy="16715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480442" y="1347197"/>
            <a:ext cx="34467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https://atol.ru/catalog/fiscalnyi-registrator/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7696" y="3706321"/>
            <a:ext cx="3305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https://pos-center.ru/tag-fiscal-registrar/</a:t>
            </a:r>
          </a:p>
        </p:txBody>
      </p:sp>
    </p:spTree>
    <p:extLst>
      <p:ext uri="{BB962C8B-B14F-4D97-AF65-F5344CB8AC3E}">
        <p14:creationId xmlns:p14="http://schemas.microsoft.com/office/powerpoint/2010/main" val="337980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Если не обновить драйвер и прошивку ККТ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4641" y="707781"/>
            <a:ext cx="3672821" cy="429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45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Книга покупок/продаж, декларация по НДС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271" y="975848"/>
            <a:ext cx="824530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/>
              <a:t>Выставленные </a:t>
            </a:r>
            <a:r>
              <a:rPr lang="ru-RU" sz="1600" b="1" dirty="0" smtClean="0"/>
              <a:t>счета-фактуры </a:t>
            </a:r>
            <a:r>
              <a:rPr lang="ru-RU" sz="1600" b="1" dirty="0"/>
              <a:t>необходимо зарегистрировать в книге продаж. </a:t>
            </a:r>
            <a:endParaRPr lang="ru-RU" sz="1600" dirty="0" smtClean="0"/>
          </a:p>
          <a:p>
            <a:pPr algn="just">
              <a:lnSpc>
                <a:spcPct val="150000"/>
              </a:lnSpc>
            </a:pPr>
            <a:r>
              <a:rPr lang="ru-RU" sz="1600" b="1" dirty="0"/>
              <a:t>Книга продаж </a:t>
            </a:r>
            <a:r>
              <a:rPr lang="ru-RU" sz="1600" dirty="0"/>
              <a:t>— это документ, в котором регистрируются все счета-фактуры, выставленные в текущем квартале. По окончании квартала сведения из книги продаж переносятся в декларацию по НДС (раздел 9 налоговой декларации по НДС). </a:t>
            </a:r>
            <a:r>
              <a:rPr lang="ru-RU" sz="1600" dirty="0" smtClean="0"/>
              <a:t>При </a:t>
            </a:r>
            <a:r>
              <a:rPr lang="ru-RU" sz="1600" dirty="0"/>
              <a:t>реализации товаров (работ, услуг) физическим лицам в книге продаж регистрируются сводные документы, указанные в п. 14 Методических рекомендаций. Кроме того, если налогоплательщик УСН, который обязан исчислять и уплачивать НДС в бюджет, имеет право на вычеты по НДС (в отдельных случаях, указанных в пп.17, 18 Методических рекомендаций), то он ведет книгу покупок.</a:t>
            </a:r>
            <a:endParaRPr lang="ru-RU" sz="1600" dirty="0" smtClean="0"/>
          </a:p>
          <a:p>
            <a:endParaRPr lang="ru-RU" sz="1600" b="1" dirty="0"/>
          </a:p>
          <a:p>
            <a:r>
              <a:rPr lang="ru-RU" sz="1600" b="1" dirty="0" smtClean="0">
                <a:hlinkClick r:id="rId4"/>
              </a:rPr>
              <a:t> 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4360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Книга покупок/продаж, декларация по НДС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271" y="975848"/>
            <a:ext cx="82453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Книга </a:t>
            </a:r>
            <a:r>
              <a:rPr lang="ru-RU" sz="1600" b="1" dirty="0"/>
              <a:t>покупок </a:t>
            </a:r>
            <a:r>
              <a:rPr lang="ru-RU" sz="1600" dirty="0"/>
              <a:t>— это документ, предназначенный для регистрации в ней счетов-фактур, полученных от продавцов (поставщиков) товаров (работ, услуг). По истечении квартала сведения из книги покупок переносятся в декларацию по НДС (раздел 8 декларации по НДС).</a:t>
            </a:r>
            <a:endParaRPr lang="ru-RU" sz="1600" b="1" dirty="0"/>
          </a:p>
          <a:p>
            <a:r>
              <a:rPr lang="ru-RU" sz="1600" b="1" dirty="0" smtClean="0">
                <a:hlinkClick r:id="rId4"/>
              </a:rPr>
              <a:t> </a:t>
            </a:r>
            <a:endParaRPr lang="ru-RU" sz="1600" b="1" dirty="0" smtClean="0"/>
          </a:p>
        </p:txBody>
      </p:sp>
    </p:spTree>
    <p:extLst>
      <p:ext uri="{BB962C8B-B14F-4D97-AF65-F5344CB8AC3E}">
        <p14:creationId xmlns:p14="http://schemas.microsoft.com/office/powerpoint/2010/main" val="10643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Комитент на УСН а вы на ОСНО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1271" y="975848"/>
            <a:ext cx="82453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hlinkClick r:id="rId4"/>
              </a:rPr>
              <a:t> </a:t>
            </a:r>
            <a:endParaRPr lang="ru-RU" sz="1600" b="1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563" y="705101"/>
            <a:ext cx="2686927" cy="37178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07877" y="36605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Roboto" panose="02000000000000000000" pitchFamily="2" charset="0"/>
              </a:rPr>
              <a:t>Письмо Минфин </a:t>
            </a:r>
            <a:r>
              <a:rPr lang="ru-RU" dirty="0">
                <a:latin typeface="Roboto" panose="02000000000000000000" pitchFamily="2" charset="0"/>
              </a:rPr>
              <a:t>России </a:t>
            </a:r>
          </a:p>
          <a:p>
            <a:r>
              <a:rPr lang="ru-RU" dirty="0" smtClean="0">
                <a:solidFill>
                  <a:srgbClr val="16489B"/>
                </a:solidFill>
                <a:latin typeface="Roboto" panose="02000000000000000000" pitchFamily="2" charset="0"/>
              </a:rPr>
              <a:t>от </a:t>
            </a:r>
            <a:r>
              <a:rPr lang="ru-RU" dirty="0">
                <a:solidFill>
                  <a:srgbClr val="16489B"/>
                </a:solidFill>
                <a:latin typeface="Roboto" panose="02000000000000000000" pitchFamily="2" charset="0"/>
              </a:rPr>
              <a:t>06.03.2018 № 03-07-11/14185</a:t>
            </a:r>
            <a:r>
              <a:rPr lang="ru-RU" dirty="0">
                <a:latin typeface="Roboto" panose="02000000000000000000" pitchFamily="2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37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Обновление программы для розницы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434" y="841173"/>
            <a:ext cx="8120392" cy="3144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b="1" dirty="0"/>
              <a:t>Добавлен функционал в соответствии с требованиям федерального закона № 176-ФЗ от </a:t>
            </a:r>
            <a:r>
              <a:rPr lang="ru-RU" sz="1600" b="1" dirty="0" smtClean="0"/>
              <a:t>12.07.2024 в следующие версии программ:</a:t>
            </a: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endParaRPr lang="ru-RU" sz="1600" b="1" spc="-5" dirty="0">
              <a:solidFill>
                <a:schemeClr val="tx1"/>
              </a:solidFill>
            </a:endParaRP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spc="-5" dirty="0" smtClean="0">
                <a:solidFill>
                  <a:schemeClr val="tx1"/>
                </a:solidFill>
              </a:rPr>
              <a:t>Ювелирный торговый дом 10.7.3.25 от 10.12.24</a:t>
            </a: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endParaRPr lang="ru-RU" sz="1600" spc="-5" dirty="0">
              <a:solidFill>
                <a:schemeClr val="tx1"/>
              </a:solidFill>
            </a:endParaRP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spc="-5" dirty="0" smtClean="0">
                <a:solidFill>
                  <a:schemeClr val="tx1"/>
                </a:solidFill>
              </a:rPr>
              <a:t>Ювелирный салон 1.2.1.33 от 11.12.24</a:t>
            </a: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endParaRPr lang="ru-RU" sz="1600" spc="-5" dirty="0">
              <a:solidFill>
                <a:schemeClr val="tx1"/>
              </a:solidFill>
            </a:endParaRP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spc="-5" dirty="0" smtClean="0">
                <a:solidFill>
                  <a:schemeClr val="tx1"/>
                </a:solidFill>
              </a:rPr>
              <a:t>1С:Бухгалтерия 3.0.165.19 от 27.11.24</a:t>
            </a: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endParaRPr lang="ru-RU" sz="1600" spc="-5" dirty="0">
              <a:solidFill>
                <a:schemeClr val="tx1"/>
              </a:solidFill>
            </a:endParaRP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r>
              <a:rPr lang="ru-RU" sz="1600" u="sng" spc="-5" dirty="0" smtClean="0">
                <a:solidFill>
                  <a:schemeClr val="tx1"/>
                </a:solidFill>
              </a:rPr>
              <a:t>П.С. Не забываем установить актуальные Правила обмена для ЮТД-БП</a:t>
            </a:r>
          </a:p>
          <a:p>
            <a:pPr>
              <a:spcBef>
                <a:spcPts val="99"/>
              </a:spcBef>
              <a:buClr>
                <a:srgbClr val="C00000"/>
              </a:buClr>
              <a:defRPr/>
            </a:pPr>
            <a:endParaRPr lang="ru-RU" sz="1600" spc="-5" dirty="0">
              <a:solidFill>
                <a:schemeClr val="tx1"/>
              </a:solidFill>
            </a:endParaRPr>
          </a:p>
          <a:p>
            <a:pPr marL="342900" indent="-342900">
              <a:spcBef>
                <a:spcPts val="99"/>
              </a:spcBef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endParaRPr lang="ru-RU" spc="-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0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НДС для УСН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281" y="920364"/>
            <a:ext cx="879993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Согласно изменениям, внесенным Федеральным законом от 12.07.2024 № 176-ФЗ (Закон № 176-ФЗ) в главы 21 и 26.2 НК РФ, </a:t>
            </a:r>
            <a:r>
              <a:rPr lang="ru-RU" sz="2800" b="1" u="sng" dirty="0"/>
              <a:t>с 1 января 2025 года все налогоплательщики, применяющие УСН (как ИП, так и организации), признаются налогоплательщиками НДС </a:t>
            </a:r>
            <a:endParaRPr lang="ru-RU" sz="2800" b="1" u="sng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2800" dirty="0"/>
              <a:t>далее — налогоплательщик УСН). </a:t>
            </a:r>
            <a:endParaRPr lang="ru-RU" sz="2500" dirty="0">
              <a:solidFill>
                <a:srgbClr val="C3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2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Ювелирный торговый дом 10.7.3.25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08" y="847711"/>
            <a:ext cx="6295357" cy="354113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96930" y="3592916"/>
            <a:ext cx="6777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Если система налогообложения не заполнена то при продаже изделий в розницу ставка НДС будет подставляться "Без НДС"!</a:t>
            </a:r>
          </a:p>
        </p:txBody>
      </p:sp>
    </p:spTree>
    <p:extLst>
      <p:ext uri="{BB962C8B-B14F-4D97-AF65-F5344CB8AC3E}">
        <p14:creationId xmlns:p14="http://schemas.microsoft.com/office/powerpoint/2010/main" val="232019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54244" y="85379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Как настроить программу?</a:t>
            </a:r>
          </a:p>
          <a:p>
            <a:pPr algn="ctr">
              <a:buSzPts val="990"/>
            </a:pPr>
            <a:endParaRPr lang="ru-RU" sz="3220" b="1" dirty="0">
              <a:solidFill>
                <a:srgbClr val="C00000"/>
              </a:solidFill>
            </a:endParaRPr>
          </a:p>
          <a:p>
            <a:pPr algn="ctr">
              <a:buSzPts val="990"/>
            </a:pPr>
            <a:endParaRPr lang="ru-RU" sz="3220" b="1" dirty="0" smtClean="0">
              <a:solidFill>
                <a:srgbClr val="C00000"/>
              </a:solidFill>
            </a:endParaRPr>
          </a:p>
          <a:p>
            <a:pPr algn="ctr">
              <a:buSzPts val="990"/>
            </a:pP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0293" y="1102468"/>
            <a:ext cx="721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Сейчас </a:t>
            </a:r>
            <a:r>
              <a:rPr lang="ru-RU" sz="1600" b="1" dirty="0" smtClean="0"/>
              <a:t>покажем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/>
              <a:t>✓  Настройка учетной политики</a:t>
            </a:r>
          </a:p>
          <a:p>
            <a:endParaRPr lang="ru-RU" sz="1600" dirty="0"/>
          </a:p>
          <a:p>
            <a:r>
              <a:rPr lang="ru-RU" sz="1600" dirty="0"/>
              <a:t>✓ </a:t>
            </a:r>
            <a:r>
              <a:rPr lang="ru-RU" sz="1600" dirty="0" smtClean="0"/>
              <a:t> Настройка ККТ</a:t>
            </a:r>
          </a:p>
          <a:p>
            <a:endParaRPr lang="ru-RU" sz="1600" dirty="0" smtClean="0"/>
          </a:p>
          <a:p>
            <a:r>
              <a:rPr lang="ru-RU" sz="1600" dirty="0" smtClean="0"/>
              <a:t>✓  Настройка учетной политики контрагента (комитента)</a:t>
            </a:r>
          </a:p>
          <a:p>
            <a:endParaRPr lang="ru-RU" sz="1600" dirty="0" smtClean="0"/>
          </a:p>
          <a:p>
            <a:r>
              <a:rPr lang="ru-RU" sz="1600" dirty="0" smtClean="0"/>
              <a:t>✓ Обмен с Бухгалтерией предприятия.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0491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Патент + ОСНО? 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7991" y="924852"/>
            <a:ext cx="83755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 1 января 2025 года </a:t>
            </a:r>
            <a:r>
              <a:rPr lang="ru-RU" sz="1600" b="1" dirty="0" smtClean="0"/>
              <a:t>ювелиры могут </a:t>
            </a:r>
            <a:r>
              <a:rPr lang="ru-RU" sz="1600" b="1" dirty="0"/>
              <a:t>перейти на патентную систему налогообложения (ПСН). </a:t>
            </a:r>
            <a:endParaRPr lang="ru-RU" sz="1600" b="1" dirty="0" smtClean="0"/>
          </a:p>
          <a:p>
            <a:endParaRPr lang="ru-RU" sz="1600" b="1" dirty="0"/>
          </a:p>
          <a:p>
            <a:r>
              <a:rPr lang="ru-RU" sz="1600" dirty="0"/>
              <a:t>Для применения УСН и ПСН, начиная с 01.01.2025 года, необходимо предоставить в налоговый орган</a:t>
            </a:r>
            <a:r>
              <a:rPr lang="ru-RU" sz="1600" dirty="0" smtClean="0"/>
              <a:t>:</a:t>
            </a:r>
          </a:p>
          <a:p>
            <a:endParaRPr lang="ru-RU" sz="1600" b="1" dirty="0"/>
          </a:p>
          <a:p>
            <a:r>
              <a:rPr lang="ru-RU" sz="1600" dirty="0"/>
              <a:t>✓ </a:t>
            </a:r>
            <a:r>
              <a:rPr lang="ru-RU" sz="1600" dirty="0" smtClean="0"/>
              <a:t> уведомление </a:t>
            </a:r>
            <a:r>
              <a:rPr lang="ru-RU" sz="1600" dirty="0"/>
              <a:t>о переходе на упрощенную систему налогообложения до 31 декабря 2024 года</a:t>
            </a:r>
            <a:r>
              <a:rPr lang="ru-RU" sz="1600" dirty="0" smtClean="0"/>
              <a:t>;</a:t>
            </a:r>
          </a:p>
          <a:p>
            <a:endParaRPr lang="ru-RU" sz="1600" dirty="0"/>
          </a:p>
          <a:p>
            <a:r>
              <a:rPr lang="ru-RU" sz="1600" dirty="0"/>
              <a:t>✓ </a:t>
            </a:r>
            <a:r>
              <a:rPr lang="ru-RU" sz="1600" dirty="0" smtClean="0"/>
              <a:t> заявление </a:t>
            </a:r>
            <a:r>
              <a:rPr lang="ru-RU" sz="1600" dirty="0"/>
              <a:t>на получение патента не позднее, чем за 10 дней до начала применения патента.</a:t>
            </a:r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00225" y="383338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Источник:</a:t>
            </a:r>
          </a:p>
          <a:p>
            <a:r>
              <a:rPr lang="ru-RU" b="1" u="sng" dirty="0" smtClean="0"/>
              <a:t>https</a:t>
            </a:r>
            <a:r>
              <a:rPr lang="ru-RU" b="1" u="sng" dirty="0"/>
              <a:t>://www.nalog.gov.ru/rn65/news/activities_fts/14752309/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66" y="3677093"/>
            <a:ext cx="894905" cy="89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6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2303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Патент + ОСНО? 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03" y="807551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/>
              <a:t>Статья 346.43. пункт 6 подпункт </a:t>
            </a:r>
            <a:r>
              <a:rPr lang="ru-RU" b="1" i="1" dirty="0" smtClean="0"/>
              <a:t>8  Налогового кодекса </a:t>
            </a:r>
            <a:r>
              <a:rPr lang="ru-RU" b="1" i="1" dirty="0"/>
              <a:t>Российской Федерации (часть вторая</a:t>
            </a:r>
            <a:r>
              <a:rPr lang="ru-RU" b="1" i="1" dirty="0" smtClean="0"/>
              <a:t>) </a:t>
            </a:r>
            <a:r>
              <a:rPr lang="ru-RU" b="1" i="1" dirty="0"/>
              <a:t>от 05.08.2000 N 117-ФЗ (ред. от 30.11.2024). 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54603" y="1925563"/>
            <a:ext cx="8528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 smtClean="0"/>
              <a:t>8</a:t>
            </a:r>
            <a:r>
              <a:rPr lang="ru-RU" sz="1800" dirty="0"/>
              <a:t>) деятельности по производству ювелирных и других изделий из драгоценных металлов, а также оптовой либо розничной торговли ювелирными и другими изделиями из драгоценных металлов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pPr algn="just"/>
            <a:r>
              <a:rPr lang="ru-RU" sz="1800" b="1" u="sng" dirty="0"/>
              <a:t>Положения настоящего подпункта не применяются в отношении деятельности по производству ювелирных и других изделий из серебра, а также оптовой либо розничной торговли ювелирными и другими изделиями из серебра.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4069" y="1453994"/>
            <a:ext cx="85594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latin typeface="+mn-lt"/>
              </a:rPr>
              <a:t>Патентная система налогообложения не применяется в отношении:</a:t>
            </a:r>
          </a:p>
        </p:txBody>
      </p:sp>
    </p:spTree>
    <p:extLst>
      <p:ext uri="{BB962C8B-B14F-4D97-AF65-F5344CB8AC3E}">
        <p14:creationId xmlns:p14="http://schemas.microsoft.com/office/powerpoint/2010/main" val="35522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Письмо ФПП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230"/>
          <a:stretch/>
        </p:blipFill>
        <p:spPr>
          <a:xfrm>
            <a:off x="351743" y="1140812"/>
            <a:ext cx="3909679" cy="2935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8650" y="797912"/>
            <a:ext cx="36195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683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Письмо ФНС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14"/>
          <a:stretch/>
        </p:blipFill>
        <p:spPr>
          <a:xfrm>
            <a:off x="236029" y="942975"/>
            <a:ext cx="4298975" cy="3552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737" y="766762"/>
            <a:ext cx="41052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93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2303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Патент + ОСНО? 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603" y="841536"/>
            <a:ext cx="8008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Статья 346.43. пункт 1 Налогового кодекса Российской Федерации (часть вторая) от 05.08.2000 N 117-ФЗ (ред. от 30.11.2024). </a:t>
            </a:r>
            <a:endParaRPr lang="ru-RU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54603" y="2156615"/>
            <a:ext cx="90829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 smtClean="0"/>
              <a:t>Патентная система налогообложения устанавливается и вводится в соответствии</a:t>
            </a:r>
          </a:p>
          <a:p>
            <a:r>
              <a:rPr lang="ru-RU" sz="1800" dirty="0" smtClean="0"/>
              <a:t>с Налоговым Кодексом, законами субъектов Российской Федерации</a:t>
            </a:r>
          </a:p>
          <a:p>
            <a:r>
              <a:rPr lang="ru-RU" sz="1800" dirty="0" smtClean="0"/>
              <a:t>и применяется на территориях указанных субъектов.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1857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2303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Патент + ОСНО? 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9434" y="632012"/>
            <a:ext cx="846417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dirty="0"/>
              <a:t>У </a:t>
            </a:r>
            <a:r>
              <a:rPr lang="ru-RU" sz="1800" dirty="0" smtClean="0"/>
              <a:t>совмещающих, если </a:t>
            </a:r>
            <a:r>
              <a:rPr lang="ru-RU" sz="1800" dirty="0"/>
              <a:t>они </a:t>
            </a:r>
            <a:r>
              <a:rPr lang="ru-RU" sz="1800" dirty="0" smtClean="0"/>
              <a:t>использовали Вычет </a:t>
            </a:r>
            <a:r>
              <a:rPr lang="ru-RU" sz="1800" dirty="0"/>
              <a:t>на </a:t>
            </a:r>
            <a:r>
              <a:rPr lang="ru-RU" sz="1800" dirty="0" smtClean="0">
                <a:solidFill>
                  <a:srgbClr val="FF0000"/>
                </a:solidFill>
              </a:rPr>
              <a:t>НДС</a:t>
            </a:r>
            <a:r>
              <a:rPr lang="ru-RU" sz="1800" dirty="0" smtClean="0"/>
              <a:t> </a:t>
            </a:r>
            <a:r>
              <a:rPr lang="ru-RU" sz="1800" dirty="0"/>
              <a:t>при закупе серебра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Требуется его  </a:t>
            </a:r>
            <a:r>
              <a:rPr lang="ru-RU" sz="1800" dirty="0">
                <a:solidFill>
                  <a:srgbClr val="FF0000"/>
                </a:solidFill>
              </a:rPr>
              <a:t>восстановить</a:t>
            </a:r>
            <a:r>
              <a:rPr lang="ru-RU" sz="1800" dirty="0"/>
              <a:t> </a:t>
            </a:r>
            <a:r>
              <a:rPr lang="ru-RU" sz="1800" dirty="0" smtClean="0"/>
              <a:t>по статье </a:t>
            </a:r>
            <a:r>
              <a:rPr lang="ru-RU" sz="1800" dirty="0"/>
              <a:t>170 НК </a:t>
            </a:r>
            <a:r>
              <a:rPr lang="ru-RU" sz="1800" dirty="0" smtClean="0"/>
              <a:t>п.3</a:t>
            </a:r>
          </a:p>
          <a:p>
            <a:endParaRPr lang="ru-RU" sz="1800" dirty="0"/>
          </a:p>
          <a:p>
            <a:r>
              <a:rPr lang="ru-RU" sz="1800" dirty="0" smtClean="0"/>
              <a:t>«при </a:t>
            </a:r>
            <a:r>
              <a:rPr lang="ru-RU" sz="1800" dirty="0"/>
              <a:t>переходе правопреемника на специальные налоговые </a:t>
            </a:r>
            <a:r>
              <a:rPr lang="ru-RU" sz="1800" dirty="0" smtClean="0"/>
              <a:t>режимы</a:t>
            </a:r>
          </a:p>
          <a:p>
            <a:r>
              <a:rPr lang="ru-RU" sz="1800" dirty="0" smtClean="0"/>
              <a:t>в </a:t>
            </a:r>
            <a:r>
              <a:rPr lang="ru-RU" sz="1800" dirty="0"/>
              <a:t>соответствии с </a:t>
            </a:r>
            <a:r>
              <a:rPr lang="ru-RU" sz="1800" u="sng" dirty="0">
                <a:hlinkClick r:id="rId4"/>
              </a:rPr>
              <a:t>главами 26.2</a:t>
            </a:r>
            <a:r>
              <a:rPr lang="ru-RU" sz="1800" dirty="0"/>
              <a:t> и </a:t>
            </a:r>
            <a:r>
              <a:rPr lang="ru-RU" sz="1800" u="sng" dirty="0">
                <a:hlinkClick r:id="rId5"/>
              </a:rPr>
              <a:t>26.5</a:t>
            </a:r>
            <a:r>
              <a:rPr lang="ru-RU" sz="1800" dirty="0"/>
              <a:t> настоящего Кодекса, </a:t>
            </a:r>
            <a:endParaRPr lang="ru-RU" sz="1800" dirty="0" smtClean="0"/>
          </a:p>
          <a:p>
            <a:pPr marL="285750" indent="-285750">
              <a:buFontTx/>
              <a:buChar char="-"/>
            </a:pPr>
            <a:r>
              <a:rPr lang="ru-RU" sz="1800" dirty="0" smtClean="0"/>
              <a:t>в </a:t>
            </a:r>
            <a:r>
              <a:rPr lang="ru-RU" sz="1800" dirty="0"/>
              <a:t>налоговом периоде, предшествующем переходу правопреемника </a:t>
            </a:r>
            <a:endParaRPr lang="ru-RU" sz="1800" dirty="0" smtClean="0"/>
          </a:p>
          <a:p>
            <a:r>
              <a:rPr lang="ru-RU" sz="1800" dirty="0" smtClean="0"/>
              <a:t>на </a:t>
            </a:r>
            <a:r>
              <a:rPr lang="ru-RU" sz="1800" dirty="0"/>
              <a:t>указанные режимы</a:t>
            </a:r>
            <a:r>
              <a:rPr lang="ru-RU" sz="1800" dirty="0" smtClean="0"/>
              <a:t>;»</a:t>
            </a:r>
          </a:p>
          <a:p>
            <a:endParaRPr lang="ru-RU" sz="1800" dirty="0"/>
          </a:p>
          <a:p>
            <a:r>
              <a:rPr lang="ru-RU" sz="1800" dirty="0" smtClean="0"/>
              <a:t>Если патент с января 2025 г., то восстановить НДС нужно в декабре 2024г.</a:t>
            </a:r>
          </a:p>
          <a:p>
            <a:endParaRPr lang="ru-RU" sz="1800" dirty="0"/>
          </a:p>
          <a:p>
            <a:r>
              <a:rPr lang="ru-RU" b="1" dirty="0"/>
              <a:t>Отразить</a:t>
            </a:r>
            <a:r>
              <a:rPr lang="ru-RU" dirty="0"/>
              <a:t> </a:t>
            </a:r>
            <a:r>
              <a:rPr lang="ru-RU" b="1" dirty="0"/>
              <a:t>восстановленный</a:t>
            </a:r>
            <a:r>
              <a:rPr lang="ru-RU" dirty="0"/>
              <a:t> </a:t>
            </a:r>
            <a:r>
              <a:rPr lang="ru-RU" b="1" dirty="0"/>
              <a:t>налог</a:t>
            </a:r>
            <a:r>
              <a:rPr lang="ru-RU" dirty="0"/>
              <a:t> в </a:t>
            </a:r>
            <a:r>
              <a:rPr lang="ru-RU" b="1" dirty="0"/>
              <a:t>книге</a:t>
            </a:r>
            <a:r>
              <a:rPr lang="ru-RU" dirty="0"/>
              <a:t> продаж нужно на </a:t>
            </a:r>
            <a:r>
              <a:rPr lang="ru-RU" dirty="0" smtClean="0"/>
              <a:t>основании </a:t>
            </a:r>
            <a:r>
              <a:rPr lang="ru-RU" dirty="0"/>
              <a:t>счета-фактуры,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которому был получен вычет. </a:t>
            </a:r>
            <a:endParaRPr lang="ru-RU" dirty="0" smtClean="0"/>
          </a:p>
          <a:p>
            <a:r>
              <a:rPr lang="ru-RU" b="1" dirty="0" smtClean="0"/>
              <a:t>Восстановление</a:t>
            </a:r>
            <a:r>
              <a:rPr lang="ru-RU" dirty="0"/>
              <a:t> — это </a:t>
            </a:r>
            <a:r>
              <a:rPr lang="ru-RU" b="1" dirty="0"/>
              <a:t>отражение</a:t>
            </a:r>
            <a:r>
              <a:rPr lang="ru-RU" dirty="0"/>
              <a:t> некогда принятого к вычету </a:t>
            </a:r>
            <a:r>
              <a:rPr lang="ru-RU" b="1" dirty="0" smtClean="0"/>
              <a:t>налога</a:t>
            </a:r>
            <a:r>
              <a:rPr lang="ru-RU" dirty="0"/>
              <a:t> в </a:t>
            </a:r>
            <a:r>
              <a:rPr lang="ru-RU" b="1" dirty="0"/>
              <a:t>книге</a:t>
            </a:r>
            <a:r>
              <a:rPr lang="ru-RU" dirty="0"/>
              <a:t> продаж с КВО 21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ru-RU" dirty="0"/>
              <a:t>п. 14 раздела II приложения 5 Постановления Правительства РФ от 26.12.2011 №1137</a:t>
            </a:r>
            <a:r>
              <a:rPr lang="ru-RU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1148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Чек ККТ (патент)</a:t>
            </a:r>
            <a:endParaRPr lang="ru-RU" sz="322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7985" y="718296"/>
            <a:ext cx="2962275" cy="380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4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54244" y="85379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Как настроить программу?</a:t>
            </a:r>
          </a:p>
          <a:p>
            <a:pPr algn="ctr">
              <a:buSzPts val="990"/>
            </a:pPr>
            <a:endParaRPr lang="ru-RU" sz="3220" b="1" dirty="0">
              <a:solidFill>
                <a:srgbClr val="C00000"/>
              </a:solidFill>
            </a:endParaRPr>
          </a:p>
          <a:p>
            <a:pPr algn="ctr">
              <a:buSzPts val="990"/>
            </a:pPr>
            <a:endParaRPr lang="ru-RU" sz="3220" b="1" dirty="0" smtClean="0">
              <a:solidFill>
                <a:srgbClr val="C00000"/>
              </a:solidFill>
            </a:endParaRPr>
          </a:p>
          <a:p>
            <a:pPr algn="ctr">
              <a:buSzPts val="990"/>
            </a:pP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1233" y="1095488"/>
            <a:ext cx="7219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Сейчас </a:t>
            </a:r>
            <a:r>
              <a:rPr lang="ru-RU" sz="1600" b="1" dirty="0" smtClean="0"/>
              <a:t>покажем</a:t>
            </a:r>
            <a:r>
              <a:rPr lang="ru-RU" sz="1600" dirty="0" smtClean="0"/>
              <a:t>:</a:t>
            </a:r>
          </a:p>
          <a:p>
            <a:endParaRPr lang="ru-RU" sz="1600" dirty="0" smtClean="0"/>
          </a:p>
          <a:p>
            <a:r>
              <a:rPr lang="ru-RU" sz="1600" dirty="0" smtClean="0"/>
              <a:t>✓</a:t>
            </a:r>
            <a:r>
              <a:rPr lang="en-US" sz="1600" dirty="0" smtClean="0"/>
              <a:t> </a:t>
            </a:r>
            <a:r>
              <a:rPr lang="ru-RU" sz="1600" dirty="0" smtClean="0"/>
              <a:t>Как разделить в программе товары?</a:t>
            </a:r>
          </a:p>
          <a:p>
            <a:endParaRPr lang="ru-RU" sz="1600" dirty="0" smtClean="0"/>
          </a:p>
          <a:p>
            <a:r>
              <a:rPr lang="ru-RU" sz="1600" dirty="0" smtClean="0"/>
              <a:t>✓ Как будут пробиваться чеки на Патенте и на ОСНО?</a:t>
            </a:r>
          </a:p>
          <a:p>
            <a:endParaRPr lang="ru-RU" sz="1600" dirty="0" smtClean="0"/>
          </a:p>
          <a:p>
            <a:r>
              <a:rPr lang="ru-RU" sz="1600" dirty="0" smtClean="0"/>
              <a:t>✓ Как будет выглядеть закрытие смены </a:t>
            </a:r>
            <a:r>
              <a:rPr lang="en-US" sz="1600" dirty="0" smtClean="0"/>
              <a:t>(Z</a:t>
            </a:r>
            <a:r>
              <a:rPr lang="ru-RU" sz="1600" dirty="0" smtClean="0"/>
              <a:t>)?</a:t>
            </a:r>
          </a:p>
          <a:p>
            <a:endParaRPr lang="ru-RU" sz="1600" dirty="0" smtClean="0"/>
          </a:p>
          <a:p>
            <a:r>
              <a:rPr lang="ru-RU" sz="1600" dirty="0"/>
              <a:t>✓  Раздельный учет доходов/расходов</a:t>
            </a:r>
          </a:p>
        </p:txBody>
      </p:sp>
    </p:spTree>
    <p:extLst>
      <p:ext uri="{BB962C8B-B14F-4D97-AF65-F5344CB8AC3E}">
        <p14:creationId xmlns:p14="http://schemas.microsoft.com/office/powerpoint/2010/main" val="23421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НДС для УСН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5034" y="1003121"/>
            <a:ext cx="8799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Ставка НДС 5% применяется, если выполняется одно из следующих условий</a:t>
            </a:r>
            <a:r>
              <a:rPr lang="ru-RU" sz="1600" b="1" dirty="0" smtClean="0"/>
              <a:t>:</a:t>
            </a:r>
          </a:p>
          <a:p>
            <a:endParaRPr lang="ru-RU" sz="1600" b="1" dirty="0"/>
          </a:p>
          <a:p>
            <a:r>
              <a:rPr lang="ru-RU" sz="1600" dirty="0"/>
              <a:t>✓ </a:t>
            </a:r>
            <a:r>
              <a:rPr lang="ru-RU" sz="1600" dirty="0" smtClean="0"/>
              <a:t>сумма </a:t>
            </a:r>
            <a:r>
              <a:rPr lang="ru-RU" sz="1600" dirty="0"/>
              <a:t>доходов за предыдущий год составила больше 60 млн рублей, но не превысила в совокупности 250 млн рублей (данный показатель ежегодно индексируется</a:t>
            </a:r>
            <a:r>
              <a:rPr lang="ru-RU" sz="1600" dirty="0" smtClean="0"/>
              <a:t>);</a:t>
            </a:r>
          </a:p>
          <a:p>
            <a:endParaRPr lang="ru-RU" sz="1600" dirty="0"/>
          </a:p>
          <a:p>
            <a:r>
              <a:rPr lang="ru-RU" sz="1600" dirty="0"/>
              <a:t>✓ </a:t>
            </a:r>
            <a:r>
              <a:rPr lang="ru-RU" sz="1600" dirty="0" smtClean="0"/>
              <a:t>плательщик </a:t>
            </a:r>
            <a:r>
              <a:rPr lang="ru-RU" sz="1600" dirty="0"/>
              <a:t>был освобожден от НДС в текущем году, но утратил право, так как сумма доходов превысила 60 млн рублей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u="sng" dirty="0"/>
              <a:t>Если сумма доходов налогоплательщика, который применяет ставку 5% с начала года, превысит в совокупности 250 млн рублей (c индексацией), то начиная с первого числа месяца, следующего за месяцем превышения, применяется ставка 7%, пока сумма доходов не станет больше в совокупности 450 млн рублей.</a:t>
            </a:r>
          </a:p>
        </p:txBody>
      </p:sp>
    </p:spTree>
    <p:extLst>
      <p:ext uri="{BB962C8B-B14F-4D97-AF65-F5344CB8AC3E}">
        <p14:creationId xmlns:p14="http://schemas.microsoft.com/office/powerpoint/2010/main" val="9688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71;p3"/>
          <p:cNvSpPr txBox="1">
            <a:spLocks/>
          </p:cNvSpPr>
          <p:nvPr/>
        </p:nvSpPr>
        <p:spPr>
          <a:xfrm>
            <a:off x="1" y="-29115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Вопросы?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71091" y="1949030"/>
            <a:ext cx="20694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Румянцев Дмитрий</a:t>
            </a:r>
          </a:p>
          <a:p>
            <a:pPr algn="ctr"/>
            <a:endParaRPr lang="ru-RU" dirty="0">
              <a:hlinkClick r:id="rId3"/>
            </a:endParaRPr>
          </a:p>
          <a:p>
            <a:pPr algn="ctr"/>
            <a:r>
              <a:rPr lang="en-US" dirty="0" smtClean="0">
                <a:hlinkClick r:id="rId3"/>
              </a:rPr>
              <a:t>rumd@uvelirsoft.ru</a:t>
            </a:r>
            <a:endParaRPr lang="en-US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05" y="665505"/>
            <a:ext cx="3637495" cy="354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НДС для УСН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281" y="1186254"/>
            <a:ext cx="879993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В случае перехода на пониженные ставки НДС 5% и 7</a:t>
            </a:r>
            <a:r>
              <a:rPr lang="ru-RU" sz="2000" b="1" dirty="0" smtClean="0"/>
              <a:t>%:</a:t>
            </a:r>
          </a:p>
          <a:p>
            <a:endParaRPr lang="ru-RU" sz="2000" b="1" dirty="0"/>
          </a:p>
          <a:p>
            <a:r>
              <a:rPr lang="ru-RU" sz="2000" dirty="0"/>
              <a:t>✓ их необходимо применять 12 кварталов </a:t>
            </a:r>
            <a:r>
              <a:rPr lang="ru-RU" sz="2000" dirty="0" smtClean="0"/>
              <a:t>подряд (3 года), </a:t>
            </a:r>
            <a:r>
              <a:rPr lang="ru-RU" sz="2000" dirty="0"/>
              <a:t>если не утрачивается право на них;</a:t>
            </a:r>
          </a:p>
          <a:p>
            <a:endParaRPr lang="ru-RU" sz="2000" dirty="0"/>
          </a:p>
          <a:p>
            <a:r>
              <a:rPr lang="ru-RU" sz="2000" dirty="0"/>
              <a:t>✓ отсутствует право на налоговые вычеты по НДС.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4281" y="3288207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u="sng" dirty="0">
                <a:solidFill>
                  <a:schemeClr val="tx1"/>
                </a:solidFill>
                <a:latin typeface="+mn-lt"/>
              </a:rPr>
              <a:t>Обращаем внимание, что налогоплательщики вправе выбрать общий режим налогообложения, использовать ставки НДС 10</a:t>
            </a:r>
            <a:r>
              <a:rPr lang="ru-RU" sz="1600" u="sng" dirty="0" smtClean="0">
                <a:solidFill>
                  <a:schemeClr val="tx1"/>
                </a:solidFill>
                <a:latin typeface="+mn-lt"/>
              </a:rPr>
              <a:t>% (у ювелиров быть не может), </a:t>
            </a:r>
            <a:r>
              <a:rPr lang="ru-RU" sz="1600" u="sng" dirty="0">
                <a:solidFill>
                  <a:schemeClr val="tx1"/>
                </a:solidFill>
                <a:latin typeface="+mn-lt"/>
              </a:rPr>
              <a:t>20%. При этом возникает право на налоговые вычеты при соблюдении условий, указанных в п. 2 </a:t>
            </a:r>
            <a:r>
              <a:rPr lang="ru-RU" sz="1600" u="sng" dirty="0">
                <a:solidFill>
                  <a:schemeClr val="tx1"/>
                </a:solidFill>
                <a:latin typeface="+mn-lt"/>
                <a:hlinkClick r:id="rId4"/>
              </a:rPr>
              <a:t>ст. 171</a:t>
            </a:r>
            <a:r>
              <a:rPr lang="ru-RU" sz="1600" u="sng" dirty="0">
                <a:solidFill>
                  <a:schemeClr val="tx1"/>
                </a:solidFill>
                <a:latin typeface="+mn-lt"/>
              </a:rPr>
              <a:t>, </a:t>
            </a:r>
            <a:r>
              <a:rPr lang="ru-RU" sz="1600" u="sng" dirty="0">
                <a:solidFill>
                  <a:schemeClr val="tx1"/>
                </a:solidFill>
                <a:latin typeface="+mn-lt"/>
                <a:hlinkClick r:id="rId5"/>
              </a:rPr>
              <a:t>ст. 172 НК РФ</a:t>
            </a:r>
            <a:r>
              <a:rPr lang="ru-RU" sz="1600" u="sng" dirty="0">
                <a:solidFill>
                  <a:schemeClr val="tx1"/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216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17325" y="7559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Когда появится НДС?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486091347"/>
              </p:ext>
            </p:extLst>
          </p:nvPr>
        </p:nvGraphicFramePr>
        <p:xfrm>
          <a:off x="54244" y="628021"/>
          <a:ext cx="3565256" cy="3852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Стрелка вправо 1"/>
          <p:cNvSpPr/>
          <p:nvPr/>
        </p:nvSpPr>
        <p:spPr>
          <a:xfrm>
            <a:off x="3765411" y="1743074"/>
            <a:ext cx="695325" cy="1076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656762" y="1773404"/>
            <a:ext cx="34966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dirty="0" smtClean="0"/>
              <a:t>С 1 июня 2025 платим НДС 5% (20%)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326088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Оборот </a:t>
            </a:r>
            <a:r>
              <a:rPr lang="ru-RU" sz="3220" b="1" dirty="0">
                <a:solidFill>
                  <a:srgbClr val="C00000"/>
                </a:solidFill>
              </a:rPr>
              <a:t>при  </a:t>
            </a:r>
            <a:r>
              <a:rPr lang="ru-RU" sz="3220" b="1" dirty="0" smtClean="0">
                <a:solidFill>
                  <a:srgbClr val="C00000"/>
                </a:solidFill>
              </a:rPr>
              <a:t>пороге, считаем </a:t>
            </a:r>
            <a:r>
              <a:rPr lang="ru-RU" sz="3220" b="1" dirty="0">
                <a:solidFill>
                  <a:srgbClr val="C00000"/>
                </a:solidFill>
              </a:rPr>
              <a:t>с НДС </a:t>
            </a:r>
            <a:endParaRPr lang="ru-RU" sz="3220" b="1" dirty="0" smtClean="0">
              <a:solidFill>
                <a:srgbClr val="C00000"/>
              </a:solidFill>
            </a:endParaRPr>
          </a:p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или без???</a:t>
            </a:r>
            <a:endParaRPr lang="ru-RU" sz="322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252885"/>
            <a:ext cx="8458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Для целей НДС считают те же доходы, что входят в налоговую базу по УСН. </a:t>
            </a:r>
            <a:endParaRPr lang="en-US" sz="2000" dirty="0" smtClean="0"/>
          </a:p>
          <a:p>
            <a:endParaRPr lang="en-US" sz="2000" dirty="0"/>
          </a:p>
          <a:p>
            <a:r>
              <a:rPr lang="ru-RU" sz="2000" dirty="0" smtClean="0"/>
              <a:t>Учтите </a:t>
            </a:r>
            <a:r>
              <a:rPr lang="ru-RU" sz="2000" dirty="0"/>
              <a:t>при расчете выручку от реализации и внереализационные доходы за вычетом НДС и акцизов (п. 1 ст. 145 НК в ред. подп. «а» п. 1 ст. 2 Закона от 12.07.2024 № 176-ФЗ, ст. 346.15 и п. 1 и 3 п. 1 ст. 346.25 НК). </a:t>
            </a:r>
            <a:endParaRPr lang="en-US" sz="2000" dirty="0" smtClean="0"/>
          </a:p>
          <a:p>
            <a:endParaRPr lang="en-US" sz="2000" dirty="0"/>
          </a:p>
          <a:p>
            <a:pPr algn="just"/>
            <a:r>
              <a:rPr lang="ru-RU" sz="2000" b="1" dirty="0" smtClean="0"/>
              <a:t>Сумму </a:t>
            </a:r>
            <a:r>
              <a:rPr lang="ru-RU" sz="2000" b="1" dirty="0"/>
              <a:t>доходов считайте по правилам для УСН, то есть кассовым методом.</a:t>
            </a:r>
          </a:p>
        </p:txBody>
      </p:sp>
    </p:spTree>
    <p:extLst>
      <p:ext uri="{BB962C8B-B14F-4D97-AF65-F5344CB8AC3E}">
        <p14:creationId xmlns:p14="http://schemas.microsoft.com/office/powerpoint/2010/main" val="153978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0"/>
            <a:ext cx="9143999" cy="66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Применение ставки НДС</a:t>
            </a:r>
            <a:endParaRPr lang="ru-RU" sz="3220" b="1" dirty="0">
              <a:solidFill>
                <a:srgbClr val="C0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26337" y="884958"/>
            <a:ext cx="8847921" cy="3161942"/>
            <a:chOff x="226337" y="604300"/>
            <a:chExt cx="8847921" cy="316194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1729212" y="1059255"/>
              <a:ext cx="0" cy="2706987"/>
            </a:xfrm>
            <a:prstGeom prst="line">
              <a:avLst/>
            </a:prstGeom>
            <a:ln w="63500" cap="rnd">
              <a:solidFill>
                <a:srgbClr val="86D7E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4606705" y="1059255"/>
              <a:ext cx="0" cy="2706987"/>
            </a:xfrm>
            <a:prstGeom prst="line">
              <a:avLst/>
            </a:prstGeom>
            <a:ln w="63500" cap="rnd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7424336" y="1059255"/>
              <a:ext cx="0" cy="2706987"/>
            </a:xfrm>
            <a:prstGeom prst="line">
              <a:avLst/>
            </a:prstGeom>
            <a:ln w="63500" cap="rnd">
              <a:solidFill>
                <a:srgbClr val="4750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973263" y="621135"/>
              <a:ext cx="16376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rgbClr val="C00000"/>
                  </a:solidFill>
                </a:rPr>
                <a:t>60 млн. руб</a:t>
              </a:r>
              <a:r>
                <a:rPr lang="ru-RU" b="1" dirty="0" smtClean="0">
                  <a:solidFill>
                    <a:srgbClr val="C00000"/>
                  </a:solidFill>
                </a:rPr>
                <a:t>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860536" y="604300"/>
              <a:ext cx="1757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rgbClr val="C00000"/>
                  </a:solidFill>
                </a:rPr>
                <a:t>250 млн. руб</a:t>
              </a:r>
              <a:r>
                <a:rPr lang="ru-RU" b="1" dirty="0" smtClean="0">
                  <a:solidFill>
                    <a:srgbClr val="C00000"/>
                  </a:solidFill>
                </a:rPr>
                <a:t>.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612541" y="608435"/>
              <a:ext cx="1877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rgbClr val="C00000"/>
                  </a:solidFill>
                </a:rPr>
                <a:t>450 млн. руб.</a:t>
              </a:r>
              <a:endParaRPr lang="ru-RU" sz="18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024" name="Прямая со стрелкой 1023"/>
            <p:cNvCxnSpPr/>
            <p:nvPr/>
          </p:nvCxnSpPr>
          <p:spPr>
            <a:xfrm flipV="1">
              <a:off x="226337" y="2281472"/>
              <a:ext cx="1403287" cy="9055"/>
            </a:xfrm>
            <a:prstGeom prst="straightConnector1">
              <a:avLst/>
            </a:prstGeom>
            <a:ln w="88900">
              <a:solidFill>
                <a:srgbClr val="86D7E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319622" y="1823870"/>
              <a:ext cx="11568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4">
                      <a:lumMod val="75000"/>
                    </a:schemeClr>
                  </a:solidFill>
                </a:rPr>
                <a:t>Без НДС</a:t>
              </a:r>
              <a:endParaRPr lang="ru-RU" sz="1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38" name="Прямая со стрелкой 37"/>
            <p:cNvCxnSpPr/>
            <p:nvPr/>
          </p:nvCxnSpPr>
          <p:spPr>
            <a:xfrm>
              <a:off x="7506313" y="2290527"/>
              <a:ext cx="1567945" cy="0"/>
            </a:xfrm>
            <a:prstGeom prst="straightConnector1">
              <a:avLst/>
            </a:prstGeom>
            <a:ln w="63500">
              <a:solidFill>
                <a:srgbClr val="47508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7770748" y="1830442"/>
              <a:ext cx="1017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rgbClr val="47508B"/>
                  </a:solidFill>
                </a:rPr>
                <a:t>ОСНО</a:t>
              </a:r>
              <a:endParaRPr lang="ru-RU" sz="1800" b="1" dirty="0">
                <a:solidFill>
                  <a:srgbClr val="47508B"/>
                </a:solidFill>
              </a:endParaRPr>
            </a:p>
          </p:txBody>
        </p:sp>
        <p:cxnSp>
          <p:nvCxnSpPr>
            <p:cNvPr id="1029" name="Скругленная соединительная линия 1028"/>
            <p:cNvCxnSpPr/>
            <p:nvPr/>
          </p:nvCxnSpPr>
          <p:spPr>
            <a:xfrm flipV="1">
              <a:off x="1811188" y="1762860"/>
              <a:ext cx="2753063" cy="506750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A587B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Скругленная соединительная линия 44"/>
            <p:cNvCxnSpPr/>
            <p:nvPr/>
          </p:nvCxnSpPr>
          <p:spPr>
            <a:xfrm flipV="1">
              <a:off x="4689695" y="1308238"/>
              <a:ext cx="2652665" cy="470250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916C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6" name="Скругленная соединительная линия 1035"/>
            <p:cNvCxnSpPr/>
            <p:nvPr/>
          </p:nvCxnSpPr>
          <p:spPr>
            <a:xfrm>
              <a:off x="1811188" y="2281472"/>
              <a:ext cx="2753063" cy="516049"/>
            </a:xfrm>
            <a:prstGeom prst="curvedConnector3">
              <a:avLst>
                <a:gd name="adj1" fmla="val 50000"/>
              </a:avLst>
            </a:prstGeom>
            <a:ln w="889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9" name="Прямая со стрелкой 1038"/>
            <p:cNvCxnSpPr/>
            <p:nvPr/>
          </p:nvCxnSpPr>
          <p:spPr>
            <a:xfrm flipV="1">
              <a:off x="4689695" y="2787014"/>
              <a:ext cx="2652665" cy="10507"/>
            </a:xfrm>
            <a:prstGeom prst="straightConnector1">
              <a:avLst/>
            </a:prstGeom>
            <a:ln w="8890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814450" y="1372370"/>
              <a:ext cx="11813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4">
                      <a:lumMod val="50000"/>
                    </a:schemeClr>
                  </a:solidFill>
                </a:rPr>
                <a:t>НДС 5%</a:t>
              </a:r>
              <a:endParaRPr lang="ru-RU" sz="1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47436" y="2845637"/>
              <a:ext cx="125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4">
                      <a:lumMod val="50000"/>
                    </a:schemeClr>
                  </a:solidFill>
                </a:rPr>
                <a:t>НДС 20%</a:t>
              </a:r>
              <a:endParaRPr lang="ru-RU" sz="1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536700" y="1008593"/>
              <a:ext cx="11719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4">
                      <a:lumMod val="50000"/>
                    </a:schemeClr>
                  </a:solidFill>
                </a:rPr>
                <a:t>НДС 7%</a:t>
              </a:r>
              <a:endParaRPr lang="ru-RU" sz="1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517201" y="2845636"/>
              <a:ext cx="133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 smtClean="0">
                  <a:solidFill>
                    <a:schemeClr val="accent4">
                      <a:lumMod val="50000"/>
                    </a:schemeClr>
                  </a:solidFill>
                </a:rPr>
                <a:t>НДС 20%</a:t>
              </a:r>
              <a:endParaRPr lang="ru-RU" sz="1800" b="1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45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54244" y="4480333"/>
            <a:ext cx="9020014" cy="842199"/>
            <a:chOff x="54244" y="4480333"/>
            <a:chExt cx="9020014" cy="842199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54244" y="4571998"/>
              <a:ext cx="9020014" cy="38746"/>
            </a:xfrm>
            <a:prstGeom prst="line">
              <a:avLst/>
            </a:prstGeom>
            <a:ln w="44450" cap="rnd">
              <a:solidFill>
                <a:srgbClr val="C3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356187" y="4725441"/>
              <a:ext cx="23903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Программы для ювелиров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51084" y="4725441"/>
              <a:ext cx="15231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rgbClr val="C00000"/>
                  </a:solidFill>
                </a:rPr>
                <a:t>20 лет на рынке</a:t>
              </a:r>
              <a:endParaRPr lang="ru-RU" dirty="0">
                <a:solidFill>
                  <a:srgbClr val="C00000"/>
                </a:solidFill>
              </a:endParaRP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44" y="4480333"/>
              <a:ext cx="1497444" cy="842199"/>
            </a:xfrm>
            <a:prstGeom prst="rect">
              <a:avLst/>
            </a:prstGeom>
          </p:spPr>
        </p:pic>
      </p:grpSp>
      <p:sp>
        <p:nvSpPr>
          <p:cNvPr id="17" name="Google Shape;71;p3"/>
          <p:cNvSpPr txBox="1">
            <a:spLocks/>
          </p:cNvSpPr>
          <p:nvPr/>
        </p:nvSpPr>
        <p:spPr>
          <a:xfrm>
            <a:off x="-36995" y="91862"/>
            <a:ext cx="914399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990"/>
            </a:pPr>
            <a:r>
              <a:rPr lang="ru-RU" sz="3220" b="1" dirty="0" smtClean="0">
                <a:solidFill>
                  <a:srgbClr val="C00000"/>
                </a:solidFill>
              </a:rPr>
              <a:t>5%,7%? Или лучше 20%</a:t>
            </a:r>
            <a:endParaRPr lang="ru-RU" sz="3220" b="1" dirty="0">
              <a:solidFill>
                <a:srgbClr val="C000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35738" y="883807"/>
            <a:ext cx="6817210" cy="1745288"/>
            <a:chOff x="534177" y="990193"/>
            <a:chExt cx="6817210" cy="1745288"/>
          </a:xfrm>
        </p:grpSpPr>
        <p:sp>
          <p:nvSpPr>
            <p:cNvPr id="2" name="TextBox 1"/>
            <p:cNvSpPr txBox="1"/>
            <p:nvPr/>
          </p:nvSpPr>
          <p:spPr>
            <a:xfrm>
              <a:off x="3892039" y="990193"/>
              <a:ext cx="1157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 smtClean="0"/>
                <a:t>НДС 5%:</a:t>
              </a:r>
              <a:endParaRPr lang="ru-RU" sz="1800" b="1" dirty="0"/>
            </a:p>
          </p:txBody>
        </p:sp>
        <p:pic>
          <p:nvPicPr>
            <p:cNvPr id="4098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602" y="1376442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34177" y="2188902"/>
              <a:ext cx="15327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Закуп: 1200р</a:t>
              </a:r>
            </a:p>
            <a:p>
              <a:r>
                <a:rPr lang="ru-RU" dirty="0" smtClean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.: 200р</a:t>
              </a:r>
              <a:endParaRPr lang="ru-RU" dirty="0"/>
            </a:p>
          </p:txBody>
        </p:sp>
        <p:sp>
          <p:nvSpPr>
            <p:cNvPr id="4" name="Стрелка вправо 3"/>
            <p:cNvSpPr/>
            <p:nvPr/>
          </p:nvSpPr>
          <p:spPr>
            <a:xfrm>
              <a:off x="2079971" y="1602569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324" y="1337946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613079" y="2212261"/>
              <a:ext cx="16321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Продажа: 2400р</a:t>
              </a:r>
            </a:p>
            <a:p>
              <a:r>
                <a:rPr lang="ru-RU" dirty="0" smtClean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 114.29</a:t>
              </a:r>
              <a:endParaRPr lang="ru-RU" dirty="0"/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4564251" y="1496122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289604" y="1597204"/>
              <a:ext cx="20617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НДС к уплате 114.29 р</a:t>
              </a:r>
              <a:endParaRPr lang="ru-RU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31709" y="1253721"/>
              <a:ext cx="1401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Наценка 100%</a:t>
              </a:r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267749" y="2772686"/>
            <a:ext cx="6618438" cy="1787929"/>
            <a:chOff x="534177" y="2754578"/>
            <a:chExt cx="6618438" cy="1787929"/>
          </a:xfrm>
        </p:grpSpPr>
        <p:sp>
          <p:nvSpPr>
            <p:cNvPr id="9" name="TextBox 8"/>
            <p:cNvSpPr txBox="1"/>
            <p:nvPr/>
          </p:nvSpPr>
          <p:spPr>
            <a:xfrm>
              <a:off x="3892039" y="2754578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800" b="1" dirty="0" smtClean="0"/>
                <a:t>НДС 20%:</a:t>
              </a:r>
              <a:endParaRPr lang="ru-RU" sz="1800" b="1" dirty="0"/>
            </a:p>
          </p:txBody>
        </p:sp>
        <p:pic>
          <p:nvPicPr>
            <p:cNvPr id="22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002" y="3195717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Стрелка вправо 23"/>
            <p:cNvSpPr/>
            <p:nvPr/>
          </p:nvSpPr>
          <p:spPr>
            <a:xfrm>
              <a:off x="2079970" y="3305138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193" y="3147696"/>
              <a:ext cx="1101725" cy="826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2747056" y="4019287"/>
              <a:ext cx="15824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Продажа: 2400р</a:t>
              </a:r>
            </a:p>
            <a:p>
              <a:r>
                <a:rPr lang="ru-RU" dirty="0" smtClean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 400 р.</a:t>
              </a:r>
              <a:endParaRPr lang="ru-RU" dirty="0"/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4601352" y="3315566"/>
              <a:ext cx="504825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289604" y="3380548"/>
              <a:ext cx="18630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НДС </a:t>
              </a:r>
              <a:r>
                <a:rPr lang="ru-RU" dirty="0" smtClean="0"/>
                <a:t>к уплате 200 р.</a:t>
              </a:r>
              <a:endParaRPr lang="ru-RU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534177" y="3882839"/>
              <a:ext cx="4572000" cy="5232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dirty="0"/>
                <a:t>Закуп: 1200р</a:t>
              </a:r>
            </a:p>
            <a:p>
              <a:r>
                <a:rPr lang="ru-RU" dirty="0"/>
                <a:t>НДС в </a:t>
              </a:r>
              <a:r>
                <a:rPr lang="ru-RU" dirty="0" err="1" smtClean="0"/>
                <a:t>т.ч</a:t>
              </a:r>
              <a:r>
                <a:rPr lang="ru-RU" dirty="0" smtClean="0"/>
                <a:t>.: </a:t>
              </a:r>
              <a:r>
                <a:rPr lang="ru-RU" dirty="0"/>
                <a:t>200р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76287" y="3041828"/>
              <a:ext cx="14013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Наценка 100%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41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73DE77D5-BA48-4248-8E2C-A1DF8A3BF565}" vid="{DCA8BC10-B05B-40D3-9EB9-E8B9176380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6776</TotalTime>
  <Words>1986</Words>
  <Application>Microsoft Office PowerPoint</Application>
  <PresentationFormat>Экран (16:9)</PresentationFormat>
  <Paragraphs>306</Paragraphs>
  <Slides>40</Slides>
  <Notes>37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5" baseType="lpstr">
      <vt:lpstr>Arial</vt:lpstr>
      <vt:lpstr>Georgia</vt:lpstr>
      <vt:lpstr>Roboto</vt:lpstr>
      <vt:lpstr>Wingdings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Rumd</dc:creator>
  <cp:lastModifiedBy>Дмитрий</cp:lastModifiedBy>
  <cp:revision>334</cp:revision>
  <dcterms:modified xsi:type="dcterms:W3CDTF">2024-12-13T10:50:29Z</dcterms:modified>
</cp:coreProperties>
</file>